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42"/>
  </p:notesMasterIdLst>
  <p:sldIdLst>
    <p:sldId id="273" r:id="rId6"/>
    <p:sldId id="331" r:id="rId7"/>
    <p:sldId id="281" r:id="rId8"/>
    <p:sldId id="312" r:id="rId9"/>
    <p:sldId id="286" r:id="rId10"/>
    <p:sldId id="304" r:id="rId11"/>
    <p:sldId id="310" r:id="rId12"/>
    <p:sldId id="317" r:id="rId13"/>
    <p:sldId id="318" r:id="rId14"/>
    <p:sldId id="319" r:id="rId15"/>
    <p:sldId id="321" r:id="rId16"/>
    <p:sldId id="282" r:id="rId17"/>
    <p:sldId id="330" r:id="rId18"/>
    <p:sldId id="263" r:id="rId19"/>
    <p:sldId id="323" r:id="rId20"/>
    <p:sldId id="311" r:id="rId21"/>
    <p:sldId id="301" r:id="rId22"/>
    <p:sldId id="302" r:id="rId23"/>
    <p:sldId id="314" r:id="rId24"/>
    <p:sldId id="315" r:id="rId25"/>
    <p:sldId id="328" r:id="rId26"/>
    <p:sldId id="329" r:id="rId27"/>
    <p:sldId id="326" r:id="rId28"/>
    <p:sldId id="332" r:id="rId29"/>
    <p:sldId id="324" r:id="rId30"/>
    <p:sldId id="283" r:id="rId31"/>
    <p:sldId id="277" r:id="rId32"/>
    <p:sldId id="271" r:id="rId33"/>
    <p:sldId id="325" r:id="rId34"/>
    <p:sldId id="265" r:id="rId35"/>
    <p:sldId id="275" r:id="rId36"/>
    <p:sldId id="269" r:id="rId37"/>
    <p:sldId id="272" r:id="rId38"/>
    <p:sldId id="274" r:id="rId39"/>
    <p:sldId id="278" r:id="rId40"/>
    <p:sldId id="266" r:id="rId4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521A"/>
    <a:srgbClr val="42909E"/>
    <a:srgbClr val="172061"/>
    <a:srgbClr val="D26D25"/>
    <a:srgbClr val="72A3AE"/>
    <a:srgbClr val="94CBD5"/>
    <a:srgbClr val="9D5217"/>
    <a:srgbClr val="C8D200"/>
    <a:srgbClr val="D8D922"/>
    <a:srgbClr val="D8DA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6356" autoAdjust="0"/>
    <p:restoredTop sz="83916" autoAdjust="0"/>
  </p:normalViewPr>
  <p:slideViewPr>
    <p:cSldViewPr snapToGrid="0">
      <p:cViewPr varScale="1">
        <p:scale>
          <a:sx n="90" d="100"/>
          <a:sy n="90" d="100"/>
        </p:scale>
        <p:origin x="208" y="52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s>
</file>

<file path=ppt/diagrams/_rels/data3.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colored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dk2">
        <a:alpha val="0"/>
      </a:schemeClr>
    </dgm:fillClrLst>
    <dgm:linClrLst meth="repeat">
      <a:schemeClr val="dk2">
        <a:alpha val="0"/>
      </a:schemeClr>
    </dgm:linClrLst>
    <dgm:effectClrLst/>
    <dgm:txLinClrLst/>
    <dgm:txFillClrLst meth="repeat">
      <a:schemeClr val="dk2"/>
    </dgm:txFillClrLst>
    <dgm:txEffectClrLst/>
  </dgm:styleLbl>
</dgm:colorsDef>
</file>

<file path=ppt/diagrams/data1.xml><?xml version="1.0" encoding="utf-8"?>
<dgm:dataModel xmlns:dgm="http://schemas.openxmlformats.org/drawingml/2006/diagram" xmlns:a="http://schemas.openxmlformats.org/drawingml/2006/main">
  <dgm:ptLst>
    <dgm:pt modelId="{02E23912-EE57-4B0E-A50C-AD874B46B167}" type="doc">
      <dgm:prSet loTypeId="urn:microsoft.com/office/officeart/2005/8/layout/matrix3" loCatId="matrix" qsTypeId="urn:microsoft.com/office/officeart/2005/8/quickstyle/simple1" qsCatId="simple" csTypeId="urn:microsoft.com/office/officeart/2005/8/colors/colorful5" csCatId="colorful"/>
      <dgm:spPr/>
      <dgm:t>
        <a:bodyPr/>
        <a:lstStyle/>
        <a:p>
          <a:endParaRPr lang="en-US"/>
        </a:p>
      </dgm:t>
    </dgm:pt>
    <dgm:pt modelId="{CCFAAC50-2EFE-4BB0-A052-A691EC06FF61}">
      <dgm:prSet/>
      <dgm:spPr/>
      <dgm:t>
        <a:bodyPr/>
        <a:lstStyle/>
        <a:p>
          <a:r>
            <a:rPr lang="nl-NL"/>
            <a:t>Beriberi </a:t>
          </a:r>
          <a:endParaRPr lang="en-US"/>
        </a:p>
      </dgm:t>
    </dgm:pt>
    <dgm:pt modelId="{B02816AD-49F7-41B4-8F87-8094F0C825A6}" type="parTrans" cxnId="{BD916D72-D08B-4A21-9181-566AC269D459}">
      <dgm:prSet/>
      <dgm:spPr/>
      <dgm:t>
        <a:bodyPr/>
        <a:lstStyle/>
        <a:p>
          <a:endParaRPr lang="en-US"/>
        </a:p>
      </dgm:t>
    </dgm:pt>
    <dgm:pt modelId="{045DBE19-B2D7-49C3-9E4E-0A2C9E9B7299}" type="sibTrans" cxnId="{BD916D72-D08B-4A21-9181-566AC269D459}">
      <dgm:prSet/>
      <dgm:spPr/>
      <dgm:t>
        <a:bodyPr/>
        <a:lstStyle/>
        <a:p>
          <a:endParaRPr lang="en-US"/>
        </a:p>
      </dgm:t>
    </dgm:pt>
    <dgm:pt modelId="{4CF7DECE-D3B0-4B08-9B28-8E8BA22C4AC3}">
      <dgm:prSet/>
      <dgm:spPr/>
      <dgm:t>
        <a:bodyPr/>
        <a:lstStyle/>
        <a:p>
          <a:r>
            <a:rPr lang="nl-NL"/>
            <a:t>Kwashiorkor</a:t>
          </a:r>
          <a:endParaRPr lang="en-US"/>
        </a:p>
      </dgm:t>
    </dgm:pt>
    <dgm:pt modelId="{88127145-3F4B-41FA-AE90-E0CD226EE82C}" type="parTrans" cxnId="{A74F222B-DC25-4887-B1E0-17DF4DA57460}">
      <dgm:prSet/>
      <dgm:spPr/>
      <dgm:t>
        <a:bodyPr/>
        <a:lstStyle/>
        <a:p>
          <a:endParaRPr lang="en-US"/>
        </a:p>
      </dgm:t>
    </dgm:pt>
    <dgm:pt modelId="{C38929D3-A070-471E-AAB9-F579D402945E}" type="sibTrans" cxnId="{A74F222B-DC25-4887-B1E0-17DF4DA57460}">
      <dgm:prSet/>
      <dgm:spPr/>
      <dgm:t>
        <a:bodyPr/>
        <a:lstStyle/>
        <a:p>
          <a:endParaRPr lang="en-US"/>
        </a:p>
      </dgm:t>
    </dgm:pt>
    <dgm:pt modelId="{664F6DF8-5033-4411-997A-8B09B0AF73D7}">
      <dgm:prSet/>
      <dgm:spPr/>
      <dgm:t>
        <a:bodyPr/>
        <a:lstStyle/>
        <a:p>
          <a:r>
            <a:rPr lang="nl-NL"/>
            <a:t>Marasmus</a:t>
          </a:r>
          <a:endParaRPr lang="en-US"/>
        </a:p>
      </dgm:t>
    </dgm:pt>
    <dgm:pt modelId="{3246753F-9B4B-4F1F-BD31-577C3052C8C8}" type="parTrans" cxnId="{6502E3AB-5EB3-4D1E-A864-17DB1094EF7D}">
      <dgm:prSet/>
      <dgm:spPr/>
      <dgm:t>
        <a:bodyPr/>
        <a:lstStyle/>
        <a:p>
          <a:endParaRPr lang="en-US"/>
        </a:p>
      </dgm:t>
    </dgm:pt>
    <dgm:pt modelId="{F8F1F9C5-0828-455F-AA21-18F8252186D8}" type="sibTrans" cxnId="{6502E3AB-5EB3-4D1E-A864-17DB1094EF7D}">
      <dgm:prSet/>
      <dgm:spPr/>
      <dgm:t>
        <a:bodyPr/>
        <a:lstStyle/>
        <a:p>
          <a:endParaRPr lang="en-US"/>
        </a:p>
      </dgm:t>
    </dgm:pt>
    <dgm:pt modelId="{D1963B1E-30C8-4EDD-9C83-AAD905045345}">
      <dgm:prSet/>
      <dgm:spPr/>
      <dgm:t>
        <a:bodyPr/>
        <a:lstStyle/>
        <a:p>
          <a:r>
            <a:rPr lang="nl-NL"/>
            <a:t>Pellagra  </a:t>
          </a:r>
          <a:endParaRPr lang="en-US"/>
        </a:p>
      </dgm:t>
    </dgm:pt>
    <dgm:pt modelId="{CDB46E88-B01D-4127-B844-2847BA6F3FE7}" type="parTrans" cxnId="{10722531-5FB5-4991-829B-CD1997618C9E}">
      <dgm:prSet/>
      <dgm:spPr/>
      <dgm:t>
        <a:bodyPr/>
        <a:lstStyle/>
        <a:p>
          <a:endParaRPr lang="en-US"/>
        </a:p>
      </dgm:t>
    </dgm:pt>
    <dgm:pt modelId="{58F83651-F814-4631-906F-F04EAD44A034}" type="sibTrans" cxnId="{10722531-5FB5-4991-829B-CD1997618C9E}">
      <dgm:prSet/>
      <dgm:spPr/>
      <dgm:t>
        <a:bodyPr/>
        <a:lstStyle/>
        <a:p>
          <a:endParaRPr lang="en-US"/>
        </a:p>
      </dgm:t>
    </dgm:pt>
    <dgm:pt modelId="{742C1BCB-1528-DD44-9F78-990F554DB2D8}" type="pres">
      <dgm:prSet presAssocID="{02E23912-EE57-4B0E-A50C-AD874B46B167}" presName="matrix" presStyleCnt="0">
        <dgm:presLayoutVars>
          <dgm:chMax val="1"/>
          <dgm:dir/>
          <dgm:resizeHandles val="exact"/>
        </dgm:presLayoutVars>
      </dgm:prSet>
      <dgm:spPr/>
    </dgm:pt>
    <dgm:pt modelId="{7E953965-823A-E244-9D7F-DAA7EE51B976}" type="pres">
      <dgm:prSet presAssocID="{02E23912-EE57-4B0E-A50C-AD874B46B167}" presName="diamond" presStyleLbl="bgShp" presStyleIdx="0" presStyleCnt="1"/>
      <dgm:spPr/>
    </dgm:pt>
    <dgm:pt modelId="{64BB2F4D-0EDF-8A48-B2FF-1915CE367B0B}" type="pres">
      <dgm:prSet presAssocID="{02E23912-EE57-4B0E-A50C-AD874B46B167}" presName="quad1" presStyleLbl="node1" presStyleIdx="0" presStyleCnt="4">
        <dgm:presLayoutVars>
          <dgm:chMax val="0"/>
          <dgm:chPref val="0"/>
          <dgm:bulletEnabled val="1"/>
        </dgm:presLayoutVars>
      </dgm:prSet>
      <dgm:spPr/>
    </dgm:pt>
    <dgm:pt modelId="{C2601D47-719C-B849-9A58-27FFA5E20D2D}" type="pres">
      <dgm:prSet presAssocID="{02E23912-EE57-4B0E-A50C-AD874B46B167}" presName="quad2" presStyleLbl="node1" presStyleIdx="1" presStyleCnt="4">
        <dgm:presLayoutVars>
          <dgm:chMax val="0"/>
          <dgm:chPref val="0"/>
          <dgm:bulletEnabled val="1"/>
        </dgm:presLayoutVars>
      </dgm:prSet>
      <dgm:spPr/>
    </dgm:pt>
    <dgm:pt modelId="{6AE0275D-A9EE-B645-B128-E1DA44EEB06D}" type="pres">
      <dgm:prSet presAssocID="{02E23912-EE57-4B0E-A50C-AD874B46B167}" presName="quad3" presStyleLbl="node1" presStyleIdx="2" presStyleCnt="4">
        <dgm:presLayoutVars>
          <dgm:chMax val="0"/>
          <dgm:chPref val="0"/>
          <dgm:bulletEnabled val="1"/>
        </dgm:presLayoutVars>
      </dgm:prSet>
      <dgm:spPr/>
    </dgm:pt>
    <dgm:pt modelId="{EFF9D156-464B-624A-9044-09920CBD8921}" type="pres">
      <dgm:prSet presAssocID="{02E23912-EE57-4B0E-A50C-AD874B46B167}" presName="quad4" presStyleLbl="node1" presStyleIdx="3" presStyleCnt="4">
        <dgm:presLayoutVars>
          <dgm:chMax val="0"/>
          <dgm:chPref val="0"/>
          <dgm:bulletEnabled val="1"/>
        </dgm:presLayoutVars>
      </dgm:prSet>
      <dgm:spPr/>
    </dgm:pt>
  </dgm:ptLst>
  <dgm:cxnLst>
    <dgm:cxn modelId="{A74F222B-DC25-4887-B1E0-17DF4DA57460}" srcId="{02E23912-EE57-4B0E-A50C-AD874B46B167}" destId="{4CF7DECE-D3B0-4B08-9B28-8E8BA22C4AC3}" srcOrd="1" destOrd="0" parTransId="{88127145-3F4B-41FA-AE90-E0CD226EE82C}" sibTransId="{C38929D3-A070-471E-AAB9-F579D402945E}"/>
    <dgm:cxn modelId="{10722531-5FB5-4991-829B-CD1997618C9E}" srcId="{02E23912-EE57-4B0E-A50C-AD874B46B167}" destId="{D1963B1E-30C8-4EDD-9C83-AAD905045345}" srcOrd="3" destOrd="0" parTransId="{CDB46E88-B01D-4127-B844-2847BA6F3FE7}" sibTransId="{58F83651-F814-4631-906F-F04EAD44A034}"/>
    <dgm:cxn modelId="{99407846-7FDF-3946-B836-6CF76A2B63BB}" type="presOf" srcId="{4CF7DECE-D3B0-4B08-9B28-8E8BA22C4AC3}" destId="{C2601D47-719C-B849-9A58-27FFA5E20D2D}" srcOrd="0" destOrd="0" presId="urn:microsoft.com/office/officeart/2005/8/layout/matrix3"/>
    <dgm:cxn modelId="{C919504A-6819-3446-9E68-C77D7A76CE84}" type="presOf" srcId="{CCFAAC50-2EFE-4BB0-A052-A691EC06FF61}" destId="{64BB2F4D-0EDF-8A48-B2FF-1915CE367B0B}" srcOrd="0" destOrd="0" presId="urn:microsoft.com/office/officeart/2005/8/layout/matrix3"/>
    <dgm:cxn modelId="{BD916D72-D08B-4A21-9181-566AC269D459}" srcId="{02E23912-EE57-4B0E-A50C-AD874B46B167}" destId="{CCFAAC50-2EFE-4BB0-A052-A691EC06FF61}" srcOrd="0" destOrd="0" parTransId="{B02816AD-49F7-41B4-8F87-8094F0C825A6}" sibTransId="{045DBE19-B2D7-49C3-9E4E-0A2C9E9B7299}"/>
    <dgm:cxn modelId="{98E68887-AF3B-2A40-8F77-B593010230FE}" type="presOf" srcId="{664F6DF8-5033-4411-997A-8B09B0AF73D7}" destId="{6AE0275D-A9EE-B645-B128-E1DA44EEB06D}" srcOrd="0" destOrd="0" presId="urn:microsoft.com/office/officeart/2005/8/layout/matrix3"/>
    <dgm:cxn modelId="{6502E3AB-5EB3-4D1E-A864-17DB1094EF7D}" srcId="{02E23912-EE57-4B0E-A50C-AD874B46B167}" destId="{664F6DF8-5033-4411-997A-8B09B0AF73D7}" srcOrd="2" destOrd="0" parTransId="{3246753F-9B4B-4F1F-BD31-577C3052C8C8}" sibTransId="{F8F1F9C5-0828-455F-AA21-18F8252186D8}"/>
    <dgm:cxn modelId="{1296A5D1-FF2C-C140-B394-6551C8A5E7E9}" type="presOf" srcId="{D1963B1E-30C8-4EDD-9C83-AAD905045345}" destId="{EFF9D156-464B-624A-9044-09920CBD8921}" srcOrd="0" destOrd="0" presId="urn:microsoft.com/office/officeart/2005/8/layout/matrix3"/>
    <dgm:cxn modelId="{41DB0DE6-63E8-E544-93CD-89E903C7BC5D}" type="presOf" srcId="{02E23912-EE57-4B0E-A50C-AD874B46B167}" destId="{742C1BCB-1528-DD44-9F78-990F554DB2D8}" srcOrd="0" destOrd="0" presId="urn:microsoft.com/office/officeart/2005/8/layout/matrix3"/>
    <dgm:cxn modelId="{C506661C-A762-874B-BC5B-4D43B867B48A}" type="presParOf" srcId="{742C1BCB-1528-DD44-9F78-990F554DB2D8}" destId="{7E953965-823A-E244-9D7F-DAA7EE51B976}" srcOrd="0" destOrd="0" presId="urn:microsoft.com/office/officeart/2005/8/layout/matrix3"/>
    <dgm:cxn modelId="{82F2A1E5-B5C3-3A4C-8513-62E878679642}" type="presParOf" srcId="{742C1BCB-1528-DD44-9F78-990F554DB2D8}" destId="{64BB2F4D-0EDF-8A48-B2FF-1915CE367B0B}" srcOrd="1" destOrd="0" presId="urn:microsoft.com/office/officeart/2005/8/layout/matrix3"/>
    <dgm:cxn modelId="{621712DB-2F4A-4B49-AD35-EB877F0DCDEB}" type="presParOf" srcId="{742C1BCB-1528-DD44-9F78-990F554DB2D8}" destId="{C2601D47-719C-B849-9A58-27FFA5E20D2D}" srcOrd="2" destOrd="0" presId="urn:microsoft.com/office/officeart/2005/8/layout/matrix3"/>
    <dgm:cxn modelId="{87D0139C-C6D8-D447-BA7B-A3BF6E4A0745}" type="presParOf" srcId="{742C1BCB-1528-DD44-9F78-990F554DB2D8}" destId="{6AE0275D-A9EE-B645-B128-E1DA44EEB06D}" srcOrd="3" destOrd="0" presId="urn:microsoft.com/office/officeart/2005/8/layout/matrix3"/>
    <dgm:cxn modelId="{A70821F6-8288-594B-A0E6-D3E0CD91E849}" type="presParOf" srcId="{742C1BCB-1528-DD44-9F78-990F554DB2D8}" destId="{EFF9D156-464B-624A-9044-09920CBD8921}"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F503EA-F645-4576-B5E1-E5130D16BE8D}"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288804E2-C8A8-4A38-A13C-A0495D4AA652}">
      <dgm:prSet/>
      <dgm:spPr/>
      <dgm:t>
        <a:bodyPr/>
        <a:lstStyle/>
        <a:p>
          <a:r>
            <a:rPr lang="nl-NL"/>
            <a:t>Faciliterende voorlichting</a:t>
          </a:r>
          <a:endParaRPr lang="en-US"/>
        </a:p>
      </dgm:t>
    </dgm:pt>
    <dgm:pt modelId="{4D856B9A-C33D-443A-BB32-26D0720C25A3}" type="parTrans" cxnId="{AC408A6C-D38F-4C35-99F6-9C8F50D0E970}">
      <dgm:prSet/>
      <dgm:spPr/>
      <dgm:t>
        <a:bodyPr/>
        <a:lstStyle/>
        <a:p>
          <a:endParaRPr lang="en-US"/>
        </a:p>
      </dgm:t>
    </dgm:pt>
    <dgm:pt modelId="{7E3CC4A9-879A-452A-BE89-D22299705D20}" type="sibTrans" cxnId="{AC408A6C-D38F-4C35-99F6-9C8F50D0E970}">
      <dgm:prSet/>
      <dgm:spPr/>
      <dgm:t>
        <a:bodyPr/>
        <a:lstStyle/>
        <a:p>
          <a:endParaRPr lang="en-US"/>
        </a:p>
      </dgm:t>
    </dgm:pt>
    <dgm:pt modelId="{61093A1B-73FD-4E1F-A5BB-8DF992E7C0C9}">
      <dgm:prSet/>
      <dgm:spPr/>
      <dgm:t>
        <a:bodyPr/>
        <a:lstStyle/>
        <a:p>
          <a:r>
            <a:rPr lang="nl-NL"/>
            <a:t>Intentionele voorlichting</a:t>
          </a:r>
          <a:endParaRPr lang="en-US"/>
        </a:p>
      </dgm:t>
    </dgm:pt>
    <dgm:pt modelId="{84C924B4-AD90-47B0-8AB6-2BE590BC722A}" type="parTrans" cxnId="{8478DEBF-3603-4F62-BE11-621BD931F7AA}">
      <dgm:prSet/>
      <dgm:spPr/>
      <dgm:t>
        <a:bodyPr/>
        <a:lstStyle/>
        <a:p>
          <a:endParaRPr lang="en-US"/>
        </a:p>
      </dgm:t>
    </dgm:pt>
    <dgm:pt modelId="{53319179-BDF6-484E-B368-582797AA8307}" type="sibTrans" cxnId="{8478DEBF-3603-4F62-BE11-621BD931F7AA}">
      <dgm:prSet/>
      <dgm:spPr/>
      <dgm:t>
        <a:bodyPr/>
        <a:lstStyle/>
        <a:p>
          <a:endParaRPr lang="en-US"/>
        </a:p>
      </dgm:t>
    </dgm:pt>
    <dgm:pt modelId="{4C588A53-0E88-DD4A-86BD-88F3AD95DE4C}" type="pres">
      <dgm:prSet presAssocID="{14F503EA-F645-4576-B5E1-E5130D16BE8D}" presName="hierChild1" presStyleCnt="0">
        <dgm:presLayoutVars>
          <dgm:chPref val="1"/>
          <dgm:dir/>
          <dgm:animOne val="branch"/>
          <dgm:animLvl val="lvl"/>
          <dgm:resizeHandles/>
        </dgm:presLayoutVars>
      </dgm:prSet>
      <dgm:spPr/>
    </dgm:pt>
    <dgm:pt modelId="{B0E6DA0F-7709-014E-9976-4E9478EFCB07}" type="pres">
      <dgm:prSet presAssocID="{288804E2-C8A8-4A38-A13C-A0495D4AA652}" presName="hierRoot1" presStyleCnt="0"/>
      <dgm:spPr/>
    </dgm:pt>
    <dgm:pt modelId="{D4201D2D-4587-6A47-982E-18245C719D72}" type="pres">
      <dgm:prSet presAssocID="{288804E2-C8A8-4A38-A13C-A0495D4AA652}" presName="composite" presStyleCnt="0"/>
      <dgm:spPr/>
    </dgm:pt>
    <dgm:pt modelId="{A5899586-808E-DA42-9874-7B8006A5E730}" type="pres">
      <dgm:prSet presAssocID="{288804E2-C8A8-4A38-A13C-A0495D4AA652}" presName="background" presStyleLbl="node0" presStyleIdx="0" presStyleCnt="2"/>
      <dgm:spPr/>
    </dgm:pt>
    <dgm:pt modelId="{13A6AAA3-0FC1-F84B-A48C-0234BBD6058B}" type="pres">
      <dgm:prSet presAssocID="{288804E2-C8A8-4A38-A13C-A0495D4AA652}" presName="text" presStyleLbl="fgAcc0" presStyleIdx="0" presStyleCnt="2">
        <dgm:presLayoutVars>
          <dgm:chPref val="3"/>
        </dgm:presLayoutVars>
      </dgm:prSet>
      <dgm:spPr/>
    </dgm:pt>
    <dgm:pt modelId="{1B7063DB-78C3-7342-A81E-9AC61E6F8A48}" type="pres">
      <dgm:prSet presAssocID="{288804E2-C8A8-4A38-A13C-A0495D4AA652}" presName="hierChild2" presStyleCnt="0"/>
      <dgm:spPr/>
    </dgm:pt>
    <dgm:pt modelId="{79EEA04D-7A67-854F-B2FE-962535801626}" type="pres">
      <dgm:prSet presAssocID="{61093A1B-73FD-4E1F-A5BB-8DF992E7C0C9}" presName="hierRoot1" presStyleCnt="0"/>
      <dgm:spPr/>
    </dgm:pt>
    <dgm:pt modelId="{D07E7D40-6A16-2343-A8D7-F912CE5EBF1C}" type="pres">
      <dgm:prSet presAssocID="{61093A1B-73FD-4E1F-A5BB-8DF992E7C0C9}" presName="composite" presStyleCnt="0"/>
      <dgm:spPr/>
    </dgm:pt>
    <dgm:pt modelId="{53309EE7-9217-4A47-8F94-542A39FD1950}" type="pres">
      <dgm:prSet presAssocID="{61093A1B-73FD-4E1F-A5BB-8DF992E7C0C9}" presName="background" presStyleLbl="node0" presStyleIdx="1" presStyleCnt="2"/>
      <dgm:spPr/>
    </dgm:pt>
    <dgm:pt modelId="{B2E6A7F4-6026-444E-B467-D3DFE0477A15}" type="pres">
      <dgm:prSet presAssocID="{61093A1B-73FD-4E1F-A5BB-8DF992E7C0C9}" presName="text" presStyleLbl="fgAcc0" presStyleIdx="1" presStyleCnt="2">
        <dgm:presLayoutVars>
          <dgm:chPref val="3"/>
        </dgm:presLayoutVars>
      </dgm:prSet>
      <dgm:spPr/>
    </dgm:pt>
    <dgm:pt modelId="{2087ACAE-75F5-1242-B909-6EBCBC4040B2}" type="pres">
      <dgm:prSet presAssocID="{61093A1B-73FD-4E1F-A5BB-8DF992E7C0C9}" presName="hierChild2" presStyleCnt="0"/>
      <dgm:spPr/>
    </dgm:pt>
  </dgm:ptLst>
  <dgm:cxnLst>
    <dgm:cxn modelId="{233E8B17-16FC-6C41-A168-A5D216248C6C}" type="presOf" srcId="{61093A1B-73FD-4E1F-A5BB-8DF992E7C0C9}" destId="{B2E6A7F4-6026-444E-B467-D3DFE0477A15}" srcOrd="0" destOrd="0" presId="urn:microsoft.com/office/officeart/2005/8/layout/hierarchy1"/>
    <dgm:cxn modelId="{C6959230-32AF-DC4D-BE13-214E9D7806E2}" type="presOf" srcId="{288804E2-C8A8-4A38-A13C-A0495D4AA652}" destId="{13A6AAA3-0FC1-F84B-A48C-0234BBD6058B}" srcOrd="0" destOrd="0" presId="urn:microsoft.com/office/officeart/2005/8/layout/hierarchy1"/>
    <dgm:cxn modelId="{77B3EE4F-689F-1043-AF02-815FC1721118}" type="presOf" srcId="{14F503EA-F645-4576-B5E1-E5130D16BE8D}" destId="{4C588A53-0E88-DD4A-86BD-88F3AD95DE4C}" srcOrd="0" destOrd="0" presId="urn:microsoft.com/office/officeart/2005/8/layout/hierarchy1"/>
    <dgm:cxn modelId="{AC408A6C-D38F-4C35-99F6-9C8F50D0E970}" srcId="{14F503EA-F645-4576-B5E1-E5130D16BE8D}" destId="{288804E2-C8A8-4A38-A13C-A0495D4AA652}" srcOrd="0" destOrd="0" parTransId="{4D856B9A-C33D-443A-BB32-26D0720C25A3}" sibTransId="{7E3CC4A9-879A-452A-BE89-D22299705D20}"/>
    <dgm:cxn modelId="{8478DEBF-3603-4F62-BE11-621BD931F7AA}" srcId="{14F503EA-F645-4576-B5E1-E5130D16BE8D}" destId="{61093A1B-73FD-4E1F-A5BB-8DF992E7C0C9}" srcOrd="1" destOrd="0" parTransId="{84C924B4-AD90-47B0-8AB6-2BE590BC722A}" sibTransId="{53319179-BDF6-484E-B368-582797AA8307}"/>
    <dgm:cxn modelId="{A25399B3-5FF6-874B-8826-02F002FD9FE5}" type="presParOf" srcId="{4C588A53-0E88-DD4A-86BD-88F3AD95DE4C}" destId="{B0E6DA0F-7709-014E-9976-4E9478EFCB07}" srcOrd="0" destOrd="0" presId="urn:microsoft.com/office/officeart/2005/8/layout/hierarchy1"/>
    <dgm:cxn modelId="{FFDFC961-1859-FE4D-814D-6567844A997E}" type="presParOf" srcId="{B0E6DA0F-7709-014E-9976-4E9478EFCB07}" destId="{D4201D2D-4587-6A47-982E-18245C719D72}" srcOrd="0" destOrd="0" presId="urn:microsoft.com/office/officeart/2005/8/layout/hierarchy1"/>
    <dgm:cxn modelId="{FDC977E7-3349-744E-A407-B626417402FC}" type="presParOf" srcId="{D4201D2D-4587-6A47-982E-18245C719D72}" destId="{A5899586-808E-DA42-9874-7B8006A5E730}" srcOrd="0" destOrd="0" presId="urn:microsoft.com/office/officeart/2005/8/layout/hierarchy1"/>
    <dgm:cxn modelId="{01A43AF2-CF4D-E94B-AD2C-A86A478CA6E1}" type="presParOf" srcId="{D4201D2D-4587-6A47-982E-18245C719D72}" destId="{13A6AAA3-0FC1-F84B-A48C-0234BBD6058B}" srcOrd="1" destOrd="0" presId="urn:microsoft.com/office/officeart/2005/8/layout/hierarchy1"/>
    <dgm:cxn modelId="{1C697E6A-9ED4-D842-B15E-3602A882A65E}" type="presParOf" srcId="{B0E6DA0F-7709-014E-9976-4E9478EFCB07}" destId="{1B7063DB-78C3-7342-A81E-9AC61E6F8A48}" srcOrd="1" destOrd="0" presId="urn:microsoft.com/office/officeart/2005/8/layout/hierarchy1"/>
    <dgm:cxn modelId="{C4BE4877-7649-FB41-A538-D07CA2085981}" type="presParOf" srcId="{4C588A53-0E88-DD4A-86BD-88F3AD95DE4C}" destId="{79EEA04D-7A67-854F-B2FE-962535801626}" srcOrd="1" destOrd="0" presId="urn:microsoft.com/office/officeart/2005/8/layout/hierarchy1"/>
    <dgm:cxn modelId="{49B3D463-8EB5-3E4B-8B1E-2B253000E301}" type="presParOf" srcId="{79EEA04D-7A67-854F-B2FE-962535801626}" destId="{D07E7D40-6A16-2343-A8D7-F912CE5EBF1C}" srcOrd="0" destOrd="0" presId="urn:microsoft.com/office/officeart/2005/8/layout/hierarchy1"/>
    <dgm:cxn modelId="{0CD06A0D-CAD5-8B40-9222-A368B5D2322D}" type="presParOf" srcId="{D07E7D40-6A16-2343-A8D7-F912CE5EBF1C}" destId="{53309EE7-9217-4A47-8F94-542A39FD1950}" srcOrd="0" destOrd="0" presId="urn:microsoft.com/office/officeart/2005/8/layout/hierarchy1"/>
    <dgm:cxn modelId="{DBC6928A-3107-904C-BFB6-7BB55FA543FF}" type="presParOf" srcId="{D07E7D40-6A16-2343-A8D7-F912CE5EBF1C}" destId="{B2E6A7F4-6026-444E-B467-D3DFE0477A15}" srcOrd="1" destOrd="0" presId="urn:microsoft.com/office/officeart/2005/8/layout/hierarchy1"/>
    <dgm:cxn modelId="{F9A2724A-B008-044F-B1ED-9F6C6C4C8B05}" type="presParOf" srcId="{79EEA04D-7A67-854F-B2FE-962535801626}" destId="{2087ACAE-75F5-1242-B909-6EBCBC4040B2}"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55D275-19CB-4310-ACA3-FB9E3156AA80}" type="doc">
      <dgm:prSet loTypeId="urn:microsoft.com/office/officeart/2018/2/layout/IconCircleList" loCatId="icon" qsTypeId="urn:microsoft.com/office/officeart/2005/8/quickstyle/simple1" qsCatId="simple" csTypeId="urn:microsoft.com/office/officeart/2018/5/colors/Iconchunking_coloredtext_accent0_3" csCatId="mainScheme" phldr="1"/>
      <dgm:spPr/>
      <dgm:t>
        <a:bodyPr/>
        <a:lstStyle/>
        <a:p>
          <a:endParaRPr lang="en-US"/>
        </a:p>
      </dgm:t>
    </dgm:pt>
    <dgm:pt modelId="{908694A2-079F-4457-BD5E-6547FA1CEED4}">
      <dgm:prSet/>
      <dgm:spPr/>
      <dgm:t>
        <a:bodyPr/>
        <a:lstStyle/>
        <a:p>
          <a:r>
            <a:rPr lang="nl-NL" b="1" dirty="0"/>
            <a:t>Attitude</a:t>
          </a:r>
          <a:r>
            <a:rPr lang="nl-NL" dirty="0"/>
            <a:t> opvattingen gebaseerd op bijvoorbeeld kennis, ervaringen en voorbeelden van anderen.</a:t>
          </a:r>
          <a:endParaRPr lang="en-US" dirty="0"/>
        </a:p>
      </dgm:t>
    </dgm:pt>
    <dgm:pt modelId="{0F4A3AC6-8299-41C9-A2EB-0237B132FF77}" type="parTrans" cxnId="{32F6132C-DCE9-4FB7-B8A5-6F43CEB4FA25}">
      <dgm:prSet/>
      <dgm:spPr/>
      <dgm:t>
        <a:bodyPr/>
        <a:lstStyle/>
        <a:p>
          <a:endParaRPr lang="en-US"/>
        </a:p>
      </dgm:t>
    </dgm:pt>
    <dgm:pt modelId="{6E88B0CE-10F9-42FD-94AE-02CA1B0A5C1B}" type="sibTrans" cxnId="{32F6132C-DCE9-4FB7-B8A5-6F43CEB4FA25}">
      <dgm:prSet/>
      <dgm:spPr/>
      <dgm:t>
        <a:bodyPr/>
        <a:lstStyle/>
        <a:p>
          <a:endParaRPr lang="en-US"/>
        </a:p>
      </dgm:t>
    </dgm:pt>
    <dgm:pt modelId="{61EB112D-8650-4F24-8967-7B2092D7C378}">
      <dgm:prSet/>
      <dgm:spPr/>
      <dgm:t>
        <a:bodyPr/>
        <a:lstStyle/>
        <a:p>
          <a:r>
            <a:rPr lang="nl-NL" b="1" dirty="0"/>
            <a:t>Sociale invloed </a:t>
          </a:r>
          <a:r>
            <a:rPr lang="nl-NL" dirty="0"/>
            <a:t>is de invloed of sociale norm die anderen uitoefenen om bepaalde gedragingen wel of niet te vertonen. De invloed van groepen waartoe de persoon behoort en de drang om zich aan te passen, is hier zeker een belangrijke factor.</a:t>
          </a:r>
          <a:endParaRPr lang="en-US" dirty="0"/>
        </a:p>
      </dgm:t>
    </dgm:pt>
    <dgm:pt modelId="{A29857DE-2008-402E-B72D-5301D7EB4D51}" type="parTrans" cxnId="{F539E45E-3E47-4DC0-BDAE-5371B90ECEC2}">
      <dgm:prSet/>
      <dgm:spPr/>
      <dgm:t>
        <a:bodyPr/>
        <a:lstStyle/>
        <a:p>
          <a:endParaRPr lang="en-US"/>
        </a:p>
      </dgm:t>
    </dgm:pt>
    <dgm:pt modelId="{E61F4118-9961-4EF1-B4BF-9DCFFF33D9C8}" type="sibTrans" cxnId="{F539E45E-3E47-4DC0-BDAE-5371B90ECEC2}">
      <dgm:prSet/>
      <dgm:spPr/>
      <dgm:t>
        <a:bodyPr/>
        <a:lstStyle/>
        <a:p>
          <a:endParaRPr lang="en-US"/>
        </a:p>
      </dgm:t>
    </dgm:pt>
    <dgm:pt modelId="{AA37F702-F4A8-4FF3-AFE2-D4FAEA019922}">
      <dgm:prSet/>
      <dgm:spPr/>
      <dgm:t>
        <a:bodyPr/>
        <a:lstStyle/>
        <a:p>
          <a:r>
            <a:rPr lang="nl-NL" b="1" dirty="0"/>
            <a:t>Eigen effectiviteit </a:t>
          </a:r>
          <a:r>
            <a:rPr lang="nl-NL" dirty="0"/>
            <a:t>is de inschatting of iemand zekere gedragingen wel of niet uit kan voeren. Zelfbeeld, positieve en negatieve ervaringen, faalangst en persoonlijke kenmerken zijn hierbij relevant. Ook invloeden van buitenaf en financiële situatie kunnen meewegen in de eigen effectiviteit.</a:t>
          </a:r>
          <a:endParaRPr lang="en-US" dirty="0"/>
        </a:p>
      </dgm:t>
    </dgm:pt>
    <dgm:pt modelId="{2015221A-D8A7-4E18-BED1-13F676A38DFD}" type="parTrans" cxnId="{CDFD68C0-4728-46BD-8777-D535EA600699}">
      <dgm:prSet/>
      <dgm:spPr/>
      <dgm:t>
        <a:bodyPr/>
        <a:lstStyle/>
        <a:p>
          <a:endParaRPr lang="en-US"/>
        </a:p>
      </dgm:t>
    </dgm:pt>
    <dgm:pt modelId="{646FAAE2-3FFB-461A-810E-A1771BDD5FC3}" type="sibTrans" cxnId="{CDFD68C0-4728-46BD-8777-D535EA600699}">
      <dgm:prSet/>
      <dgm:spPr/>
      <dgm:t>
        <a:bodyPr/>
        <a:lstStyle/>
        <a:p>
          <a:endParaRPr lang="en-US"/>
        </a:p>
      </dgm:t>
    </dgm:pt>
    <dgm:pt modelId="{90F60B84-A500-47E2-AAF2-93F2D095F894}">
      <dgm:prSet custT="1"/>
      <dgm:spPr/>
      <dgm:t>
        <a:bodyPr/>
        <a:lstStyle/>
        <a:p>
          <a:r>
            <a:rPr lang="nl-NL" sz="800" dirty="0"/>
            <a:t>Bron::</a:t>
          </a:r>
          <a:r>
            <a:rPr lang="nl-NL" sz="800" dirty="0" err="1"/>
            <a:t>https</a:t>
          </a:r>
          <a:r>
            <a:rPr lang="nl-NL" sz="800" dirty="0"/>
            <a:t>://educatie-en-</a:t>
          </a:r>
          <a:r>
            <a:rPr lang="nl-NL" sz="800" dirty="0" err="1"/>
            <a:t>school.infonu.nl</a:t>
          </a:r>
          <a:r>
            <a:rPr lang="nl-NL" sz="800" dirty="0"/>
            <a:t>/methodiek/41551-de-gvo-cyclus-en-het-ase-model.html</a:t>
          </a:r>
        </a:p>
        <a:p>
          <a:endParaRPr lang="en-US" sz="800" dirty="0"/>
        </a:p>
      </dgm:t>
    </dgm:pt>
    <dgm:pt modelId="{ED33038D-6923-47F1-B2C9-554FEA6B1CBE}" type="parTrans" cxnId="{57D2CE92-CE9A-4BE7-BB05-FED2EF4F4C38}">
      <dgm:prSet/>
      <dgm:spPr/>
      <dgm:t>
        <a:bodyPr/>
        <a:lstStyle/>
        <a:p>
          <a:endParaRPr lang="en-US"/>
        </a:p>
      </dgm:t>
    </dgm:pt>
    <dgm:pt modelId="{FE0E9061-6D95-4271-8672-2CC62802C789}" type="sibTrans" cxnId="{57D2CE92-CE9A-4BE7-BB05-FED2EF4F4C38}">
      <dgm:prSet/>
      <dgm:spPr/>
      <dgm:t>
        <a:bodyPr/>
        <a:lstStyle/>
        <a:p>
          <a:endParaRPr lang="en-US"/>
        </a:p>
      </dgm:t>
    </dgm:pt>
    <dgm:pt modelId="{8F8FEF9C-091E-4071-A29F-CC5F62ADAD3E}" type="pres">
      <dgm:prSet presAssocID="{FE55D275-19CB-4310-ACA3-FB9E3156AA80}" presName="root" presStyleCnt="0">
        <dgm:presLayoutVars>
          <dgm:dir/>
          <dgm:resizeHandles val="exact"/>
        </dgm:presLayoutVars>
      </dgm:prSet>
      <dgm:spPr/>
    </dgm:pt>
    <dgm:pt modelId="{589D1D4D-436C-4550-BD02-EDB6DCBC6077}" type="pres">
      <dgm:prSet presAssocID="{FE55D275-19CB-4310-ACA3-FB9E3156AA80}" presName="container" presStyleCnt="0">
        <dgm:presLayoutVars>
          <dgm:dir/>
          <dgm:resizeHandles val="exact"/>
        </dgm:presLayoutVars>
      </dgm:prSet>
      <dgm:spPr/>
    </dgm:pt>
    <dgm:pt modelId="{EBF0392E-3CEE-4D24-A0AF-13855547E737}" type="pres">
      <dgm:prSet presAssocID="{908694A2-079F-4457-BD5E-6547FA1CEED4}" presName="compNode" presStyleCnt="0"/>
      <dgm:spPr/>
    </dgm:pt>
    <dgm:pt modelId="{5DB99090-88BA-42B2-956A-D2F6C8613252}" type="pres">
      <dgm:prSet presAssocID="{908694A2-079F-4457-BD5E-6547FA1CEED4}" presName="iconBgRect" presStyleLbl="bgShp" presStyleIdx="0" presStyleCnt="4"/>
      <dgm:spPr/>
    </dgm:pt>
    <dgm:pt modelId="{EC02DC0E-598B-44BA-8E7D-315D4E336EF6}" type="pres">
      <dgm:prSet presAssocID="{908694A2-079F-4457-BD5E-6547FA1CEED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ustache Face with Solid Fill"/>
        </a:ext>
      </dgm:extLst>
    </dgm:pt>
    <dgm:pt modelId="{F6F85D15-291F-4502-942B-722BBF2FB4A4}" type="pres">
      <dgm:prSet presAssocID="{908694A2-079F-4457-BD5E-6547FA1CEED4}" presName="spaceRect" presStyleCnt="0"/>
      <dgm:spPr/>
    </dgm:pt>
    <dgm:pt modelId="{66B9A0A7-5A64-47C1-91D9-E52D7BD9492D}" type="pres">
      <dgm:prSet presAssocID="{908694A2-079F-4457-BD5E-6547FA1CEED4}" presName="textRect" presStyleLbl="revTx" presStyleIdx="0" presStyleCnt="4">
        <dgm:presLayoutVars>
          <dgm:chMax val="1"/>
          <dgm:chPref val="1"/>
        </dgm:presLayoutVars>
      </dgm:prSet>
      <dgm:spPr/>
    </dgm:pt>
    <dgm:pt modelId="{895D96AB-8D2F-4A9B-A1EB-A821F31D66C8}" type="pres">
      <dgm:prSet presAssocID="{6E88B0CE-10F9-42FD-94AE-02CA1B0A5C1B}" presName="sibTrans" presStyleLbl="sibTrans2D1" presStyleIdx="0" presStyleCnt="0"/>
      <dgm:spPr/>
    </dgm:pt>
    <dgm:pt modelId="{253AE436-2993-48C1-841E-67149013D959}" type="pres">
      <dgm:prSet presAssocID="{61EB112D-8650-4F24-8967-7B2092D7C378}" presName="compNode" presStyleCnt="0"/>
      <dgm:spPr/>
    </dgm:pt>
    <dgm:pt modelId="{1F90144B-D1DF-419A-9117-5D7C7D0272CD}" type="pres">
      <dgm:prSet presAssocID="{61EB112D-8650-4F24-8967-7B2092D7C378}" presName="iconBgRect" presStyleLbl="bgShp" presStyleIdx="1" presStyleCnt="4"/>
      <dgm:spPr/>
    </dgm:pt>
    <dgm:pt modelId="{26A066EE-0523-4929-A257-A01CC6EDFFD9}" type="pres">
      <dgm:prSet presAssocID="{61EB112D-8650-4F24-8967-7B2092D7C37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nections"/>
        </a:ext>
      </dgm:extLst>
    </dgm:pt>
    <dgm:pt modelId="{FA7F0F29-264A-4C86-9032-B1C07AB6014D}" type="pres">
      <dgm:prSet presAssocID="{61EB112D-8650-4F24-8967-7B2092D7C378}" presName="spaceRect" presStyleCnt="0"/>
      <dgm:spPr/>
    </dgm:pt>
    <dgm:pt modelId="{8136F210-FEA1-4F1E-8514-E2A06ADE4239}" type="pres">
      <dgm:prSet presAssocID="{61EB112D-8650-4F24-8967-7B2092D7C378}" presName="textRect" presStyleLbl="revTx" presStyleIdx="1" presStyleCnt="4">
        <dgm:presLayoutVars>
          <dgm:chMax val="1"/>
          <dgm:chPref val="1"/>
        </dgm:presLayoutVars>
      </dgm:prSet>
      <dgm:spPr/>
    </dgm:pt>
    <dgm:pt modelId="{F2518CEB-6901-434E-B261-E9E8A36BEB1B}" type="pres">
      <dgm:prSet presAssocID="{E61F4118-9961-4EF1-B4BF-9DCFFF33D9C8}" presName="sibTrans" presStyleLbl="sibTrans2D1" presStyleIdx="0" presStyleCnt="0"/>
      <dgm:spPr/>
    </dgm:pt>
    <dgm:pt modelId="{39329A8D-32B5-4802-8D57-B2F1DC59524E}" type="pres">
      <dgm:prSet presAssocID="{AA37F702-F4A8-4FF3-AFE2-D4FAEA019922}" presName="compNode" presStyleCnt="0"/>
      <dgm:spPr/>
    </dgm:pt>
    <dgm:pt modelId="{76CCBB33-DD41-48B9-B22D-62FD552BF8DA}" type="pres">
      <dgm:prSet presAssocID="{AA37F702-F4A8-4FF3-AFE2-D4FAEA019922}" presName="iconBgRect" presStyleLbl="bgShp" presStyleIdx="2" presStyleCnt="4"/>
      <dgm:spPr/>
    </dgm:pt>
    <dgm:pt modelId="{20F2F646-CB30-42B1-B56E-08ACC1D2F8A5}" type="pres">
      <dgm:prSet presAssocID="{AA37F702-F4A8-4FF3-AFE2-D4FAEA01992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keleton"/>
        </a:ext>
      </dgm:extLst>
    </dgm:pt>
    <dgm:pt modelId="{4D68ECD4-72D5-4518-923E-BD67827E663E}" type="pres">
      <dgm:prSet presAssocID="{AA37F702-F4A8-4FF3-AFE2-D4FAEA019922}" presName="spaceRect" presStyleCnt="0"/>
      <dgm:spPr/>
    </dgm:pt>
    <dgm:pt modelId="{3E611AFC-4D1F-4D30-B677-C5374EDDD28C}" type="pres">
      <dgm:prSet presAssocID="{AA37F702-F4A8-4FF3-AFE2-D4FAEA019922}" presName="textRect" presStyleLbl="revTx" presStyleIdx="2" presStyleCnt="4">
        <dgm:presLayoutVars>
          <dgm:chMax val="1"/>
          <dgm:chPref val="1"/>
        </dgm:presLayoutVars>
      </dgm:prSet>
      <dgm:spPr/>
    </dgm:pt>
    <dgm:pt modelId="{98DB1557-35A2-439C-887C-30B02C48EF79}" type="pres">
      <dgm:prSet presAssocID="{646FAAE2-3FFB-461A-810E-A1771BDD5FC3}" presName="sibTrans" presStyleLbl="sibTrans2D1" presStyleIdx="0" presStyleCnt="0"/>
      <dgm:spPr/>
    </dgm:pt>
    <dgm:pt modelId="{FB7AEFE0-25E0-450A-9127-2A88E42B6C15}" type="pres">
      <dgm:prSet presAssocID="{90F60B84-A500-47E2-AAF2-93F2D095F894}" presName="compNode" presStyleCnt="0"/>
      <dgm:spPr/>
    </dgm:pt>
    <dgm:pt modelId="{654CA5BE-A8A4-4657-9E63-24C1A2E8DEA2}" type="pres">
      <dgm:prSet presAssocID="{90F60B84-A500-47E2-AAF2-93F2D095F894}" presName="iconBgRect" presStyleLbl="bgShp" presStyleIdx="3" presStyleCnt="4"/>
      <dgm:spPr/>
    </dgm:pt>
    <dgm:pt modelId="{AA8F1DE6-243E-463D-A8AA-86982E4BA633}" type="pres">
      <dgm:prSet presAssocID="{90F60B84-A500-47E2-AAF2-93F2D095F89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rker"/>
        </a:ext>
      </dgm:extLst>
    </dgm:pt>
    <dgm:pt modelId="{A9A5762D-666D-4E60-99A3-1E81F1421311}" type="pres">
      <dgm:prSet presAssocID="{90F60B84-A500-47E2-AAF2-93F2D095F894}" presName="spaceRect" presStyleCnt="0"/>
      <dgm:spPr/>
    </dgm:pt>
    <dgm:pt modelId="{606C5778-3BFA-49F5-A8B3-8751224A7CCC}" type="pres">
      <dgm:prSet presAssocID="{90F60B84-A500-47E2-AAF2-93F2D095F894}" presName="textRect" presStyleLbl="revTx" presStyleIdx="3" presStyleCnt="4">
        <dgm:presLayoutVars>
          <dgm:chMax val="1"/>
          <dgm:chPref val="1"/>
        </dgm:presLayoutVars>
      </dgm:prSet>
      <dgm:spPr/>
    </dgm:pt>
  </dgm:ptLst>
  <dgm:cxnLst>
    <dgm:cxn modelId="{32F6132C-DCE9-4FB7-B8A5-6F43CEB4FA25}" srcId="{FE55D275-19CB-4310-ACA3-FB9E3156AA80}" destId="{908694A2-079F-4457-BD5E-6547FA1CEED4}" srcOrd="0" destOrd="0" parTransId="{0F4A3AC6-8299-41C9-A2EB-0237B132FF77}" sibTransId="{6E88B0CE-10F9-42FD-94AE-02CA1B0A5C1B}"/>
    <dgm:cxn modelId="{F539E45E-3E47-4DC0-BDAE-5371B90ECEC2}" srcId="{FE55D275-19CB-4310-ACA3-FB9E3156AA80}" destId="{61EB112D-8650-4F24-8967-7B2092D7C378}" srcOrd="1" destOrd="0" parTransId="{A29857DE-2008-402E-B72D-5301D7EB4D51}" sibTransId="{E61F4118-9961-4EF1-B4BF-9DCFFF33D9C8}"/>
    <dgm:cxn modelId="{966EF364-B586-4033-98CA-946CE66F3AE6}" type="presOf" srcId="{908694A2-079F-4457-BD5E-6547FA1CEED4}" destId="{66B9A0A7-5A64-47C1-91D9-E52D7BD9492D}" srcOrd="0" destOrd="0" presId="urn:microsoft.com/office/officeart/2018/2/layout/IconCircleList"/>
    <dgm:cxn modelId="{57D2CE92-CE9A-4BE7-BB05-FED2EF4F4C38}" srcId="{FE55D275-19CB-4310-ACA3-FB9E3156AA80}" destId="{90F60B84-A500-47E2-AAF2-93F2D095F894}" srcOrd="3" destOrd="0" parTransId="{ED33038D-6923-47F1-B2C9-554FEA6B1CBE}" sibTransId="{FE0E9061-6D95-4271-8672-2CC62802C789}"/>
    <dgm:cxn modelId="{5647A9A5-0E08-4AC8-96B7-6E11EE6CD490}" type="presOf" srcId="{E61F4118-9961-4EF1-B4BF-9DCFFF33D9C8}" destId="{F2518CEB-6901-434E-B261-E9E8A36BEB1B}" srcOrd="0" destOrd="0" presId="urn:microsoft.com/office/officeart/2018/2/layout/IconCircleList"/>
    <dgm:cxn modelId="{CDFD68C0-4728-46BD-8777-D535EA600699}" srcId="{FE55D275-19CB-4310-ACA3-FB9E3156AA80}" destId="{AA37F702-F4A8-4FF3-AFE2-D4FAEA019922}" srcOrd="2" destOrd="0" parTransId="{2015221A-D8A7-4E18-BED1-13F676A38DFD}" sibTransId="{646FAAE2-3FFB-461A-810E-A1771BDD5FC3}"/>
    <dgm:cxn modelId="{18ED4CC8-F80C-4C6F-8CEE-97076C1EE6F3}" type="presOf" srcId="{90F60B84-A500-47E2-AAF2-93F2D095F894}" destId="{606C5778-3BFA-49F5-A8B3-8751224A7CCC}" srcOrd="0" destOrd="0" presId="urn:microsoft.com/office/officeart/2018/2/layout/IconCircleList"/>
    <dgm:cxn modelId="{76446BC8-1AFF-4893-B0FF-53F4C64E2E65}" type="presOf" srcId="{61EB112D-8650-4F24-8967-7B2092D7C378}" destId="{8136F210-FEA1-4F1E-8514-E2A06ADE4239}" srcOrd="0" destOrd="0" presId="urn:microsoft.com/office/officeart/2018/2/layout/IconCircleList"/>
    <dgm:cxn modelId="{4D73F6EE-924A-4BBE-B30E-3A77A7201B0D}" type="presOf" srcId="{FE55D275-19CB-4310-ACA3-FB9E3156AA80}" destId="{8F8FEF9C-091E-4071-A29F-CC5F62ADAD3E}" srcOrd="0" destOrd="0" presId="urn:microsoft.com/office/officeart/2018/2/layout/IconCircleList"/>
    <dgm:cxn modelId="{2A5D11FB-4512-46D0-8A06-35394E933423}" type="presOf" srcId="{AA37F702-F4A8-4FF3-AFE2-D4FAEA019922}" destId="{3E611AFC-4D1F-4D30-B677-C5374EDDD28C}" srcOrd="0" destOrd="0" presId="urn:microsoft.com/office/officeart/2018/2/layout/IconCircleList"/>
    <dgm:cxn modelId="{928768FC-A326-48C0-AF11-347D30CCFF5B}" type="presOf" srcId="{646FAAE2-3FFB-461A-810E-A1771BDD5FC3}" destId="{98DB1557-35A2-439C-887C-30B02C48EF79}" srcOrd="0" destOrd="0" presId="urn:microsoft.com/office/officeart/2018/2/layout/IconCircleList"/>
    <dgm:cxn modelId="{7DB40CFE-9A26-45AA-A15D-C030D44E6474}" type="presOf" srcId="{6E88B0CE-10F9-42FD-94AE-02CA1B0A5C1B}" destId="{895D96AB-8D2F-4A9B-A1EB-A821F31D66C8}" srcOrd="0" destOrd="0" presId="urn:microsoft.com/office/officeart/2018/2/layout/IconCircleList"/>
    <dgm:cxn modelId="{75B662AD-2D5F-4742-BEAC-1A188B3688B1}" type="presParOf" srcId="{8F8FEF9C-091E-4071-A29F-CC5F62ADAD3E}" destId="{589D1D4D-436C-4550-BD02-EDB6DCBC6077}" srcOrd="0" destOrd="0" presId="urn:microsoft.com/office/officeart/2018/2/layout/IconCircleList"/>
    <dgm:cxn modelId="{39926026-FA67-432B-946B-302EAC67E919}" type="presParOf" srcId="{589D1D4D-436C-4550-BD02-EDB6DCBC6077}" destId="{EBF0392E-3CEE-4D24-A0AF-13855547E737}" srcOrd="0" destOrd="0" presId="urn:microsoft.com/office/officeart/2018/2/layout/IconCircleList"/>
    <dgm:cxn modelId="{91A4454D-2A6A-45C2-A984-5CE1798F1085}" type="presParOf" srcId="{EBF0392E-3CEE-4D24-A0AF-13855547E737}" destId="{5DB99090-88BA-42B2-956A-D2F6C8613252}" srcOrd="0" destOrd="0" presId="urn:microsoft.com/office/officeart/2018/2/layout/IconCircleList"/>
    <dgm:cxn modelId="{0A0DA739-DC2C-4489-8B73-85858908D306}" type="presParOf" srcId="{EBF0392E-3CEE-4D24-A0AF-13855547E737}" destId="{EC02DC0E-598B-44BA-8E7D-315D4E336EF6}" srcOrd="1" destOrd="0" presId="urn:microsoft.com/office/officeart/2018/2/layout/IconCircleList"/>
    <dgm:cxn modelId="{22B6DEC0-9B1A-4E46-8C94-9E3773DBC1A7}" type="presParOf" srcId="{EBF0392E-3CEE-4D24-A0AF-13855547E737}" destId="{F6F85D15-291F-4502-942B-722BBF2FB4A4}" srcOrd="2" destOrd="0" presId="urn:microsoft.com/office/officeart/2018/2/layout/IconCircleList"/>
    <dgm:cxn modelId="{38A533D8-6551-41A4-A041-E8E92D0BCD64}" type="presParOf" srcId="{EBF0392E-3CEE-4D24-A0AF-13855547E737}" destId="{66B9A0A7-5A64-47C1-91D9-E52D7BD9492D}" srcOrd="3" destOrd="0" presId="urn:microsoft.com/office/officeart/2018/2/layout/IconCircleList"/>
    <dgm:cxn modelId="{ABAB15C7-B219-4698-99CD-B3112AE0DCF2}" type="presParOf" srcId="{589D1D4D-436C-4550-BD02-EDB6DCBC6077}" destId="{895D96AB-8D2F-4A9B-A1EB-A821F31D66C8}" srcOrd="1" destOrd="0" presId="urn:microsoft.com/office/officeart/2018/2/layout/IconCircleList"/>
    <dgm:cxn modelId="{7489E632-B732-4E7D-9CD6-5988A04F8AA8}" type="presParOf" srcId="{589D1D4D-436C-4550-BD02-EDB6DCBC6077}" destId="{253AE436-2993-48C1-841E-67149013D959}" srcOrd="2" destOrd="0" presId="urn:microsoft.com/office/officeart/2018/2/layout/IconCircleList"/>
    <dgm:cxn modelId="{AE0657B8-E8F7-4F48-A461-C46EAAF2A91B}" type="presParOf" srcId="{253AE436-2993-48C1-841E-67149013D959}" destId="{1F90144B-D1DF-419A-9117-5D7C7D0272CD}" srcOrd="0" destOrd="0" presId="urn:microsoft.com/office/officeart/2018/2/layout/IconCircleList"/>
    <dgm:cxn modelId="{AAFC2604-2089-4369-AB7A-BC1BC012612A}" type="presParOf" srcId="{253AE436-2993-48C1-841E-67149013D959}" destId="{26A066EE-0523-4929-A257-A01CC6EDFFD9}" srcOrd="1" destOrd="0" presId="urn:microsoft.com/office/officeart/2018/2/layout/IconCircleList"/>
    <dgm:cxn modelId="{2625C0E9-F8F9-42FE-BCDC-740C081D96C0}" type="presParOf" srcId="{253AE436-2993-48C1-841E-67149013D959}" destId="{FA7F0F29-264A-4C86-9032-B1C07AB6014D}" srcOrd="2" destOrd="0" presId="urn:microsoft.com/office/officeart/2018/2/layout/IconCircleList"/>
    <dgm:cxn modelId="{6B5AFF91-42B6-415C-A32A-470E0693A64F}" type="presParOf" srcId="{253AE436-2993-48C1-841E-67149013D959}" destId="{8136F210-FEA1-4F1E-8514-E2A06ADE4239}" srcOrd="3" destOrd="0" presId="urn:microsoft.com/office/officeart/2018/2/layout/IconCircleList"/>
    <dgm:cxn modelId="{7E7B727B-858A-4CA2-872A-3259F5816717}" type="presParOf" srcId="{589D1D4D-436C-4550-BD02-EDB6DCBC6077}" destId="{F2518CEB-6901-434E-B261-E9E8A36BEB1B}" srcOrd="3" destOrd="0" presId="urn:microsoft.com/office/officeart/2018/2/layout/IconCircleList"/>
    <dgm:cxn modelId="{AC54E5D2-249E-4510-8335-CFA6A6A2FE3D}" type="presParOf" srcId="{589D1D4D-436C-4550-BD02-EDB6DCBC6077}" destId="{39329A8D-32B5-4802-8D57-B2F1DC59524E}" srcOrd="4" destOrd="0" presId="urn:microsoft.com/office/officeart/2018/2/layout/IconCircleList"/>
    <dgm:cxn modelId="{8F00477B-1B98-404D-8724-04B3BA074976}" type="presParOf" srcId="{39329A8D-32B5-4802-8D57-B2F1DC59524E}" destId="{76CCBB33-DD41-48B9-B22D-62FD552BF8DA}" srcOrd="0" destOrd="0" presId="urn:microsoft.com/office/officeart/2018/2/layout/IconCircleList"/>
    <dgm:cxn modelId="{CD31E98A-F68E-4C50-AE2B-BF986ABD0434}" type="presParOf" srcId="{39329A8D-32B5-4802-8D57-B2F1DC59524E}" destId="{20F2F646-CB30-42B1-B56E-08ACC1D2F8A5}" srcOrd="1" destOrd="0" presId="urn:microsoft.com/office/officeart/2018/2/layout/IconCircleList"/>
    <dgm:cxn modelId="{986F939F-0DF0-469A-9DDE-8D5D206B81AF}" type="presParOf" srcId="{39329A8D-32B5-4802-8D57-B2F1DC59524E}" destId="{4D68ECD4-72D5-4518-923E-BD67827E663E}" srcOrd="2" destOrd="0" presId="urn:microsoft.com/office/officeart/2018/2/layout/IconCircleList"/>
    <dgm:cxn modelId="{AF88E10B-A0A7-41E3-95F7-8ACABC561D1A}" type="presParOf" srcId="{39329A8D-32B5-4802-8D57-B2F1DC59524E}" destId="{3E611AFC-4D1F-4D30-B677-C5374EDDD28C}" srcOrd="3" destOrd="0" presId="urn:microsoft.com/office/officeart/2018/2/layout/IconCircleList"/>
    <dgm:cxn modelId="{647A658D-B0E5-46DE-A448-7137D42527C6}" type="presParOf" srcId="{589D1D4D-436C-4550-BD02-EDB6DCBC6077}" destId="{98DB1557-35A2-439C-887C-30B02C48EF79}" srcOrd="5" destOrd="0" presId="urn:microsoft.com/office/officeart/2018/2/layout/IconCircleList"/>
    <dgm:cxn modelId="{0127923B-EE46-4BA4-8CEE-FBAB45263749}" type="presParOf" srcId="{589D1D4D-436C-4550-BD02-EDB6DCBC6077}" destId="{FB7AEFE0-25E0-450A-9127-2A88E42B6C15}" srcOrd="6" destOrd="0" presId="urn:microsoft.com/office/officeart/2018/2/layout/IconCircleList"/>
    <dgm:cxn modelId="{10F34377-46D3-4CD3-B060-4369379D5D7E}" type="presParOf" srcId="{FB7AEFE0-25E0-450A-9127-2A88E42B6C15}" destId="{654CA5BE-A8A4-4657-9E63-24C1A2E8DEA2}" srcOrd="0" destOrd="0" presId="urn:microsoft.com/office/officeart/2018/2/layout/IconCircleList"/>
    <dgm:cxn modelId="{D116D3D3-E53B-4722-9F48-BED5556C4505}" type="presParOf" srcId="{FB7AEFE0-25E0-450A-9127-2A88E42B6C15}" destId="{AA8F1DE6-243E-463D-A8AA-86982E4BA633}" srcOrd="1" destOrd="0" presId="urn:microsoft.com/office/officeart/2018/2/layout/IconCircleList"/>
    <dgm:cxn modelId="{99EEF383-0B61-489A-A582-503AF5CD93C0}" type="presParOf" srcId="{FB7AEFE0-25E0-450A-9127-2A88E42B6C15}" destId="{A9A5762D-666D-4E60-99A3-1E81F1421311}" srcOrd="2" destOrd="0" presId="urn:microsoft.com/office/officeart/2018/2/layout/IconCircleList"/>
    <dgm:cxn modelId="{7866AD29-050D-49C4-A042-78A7EDB8A0D2}" type="presParOf" srcId="{FB7AEFE0-25E0-450A-9127-2A88E42B6C15}" destId="{606C5778-3BFA-49F5-A8B3-8751224A7CCC}"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953965-823A-E244-9D7F-DAA7EE51B976}">
      <dsp:nvSpPr>
        <dsp:cNvPr id="0" name=""/>
        <dsp:cNvSpPr/>
      </dsp:nvSpPr>
      <dsp:spPr>
        <a:xfrm>
          <a:off x="379476" y="0"/>
          <a:ext cx="5504687" cy="5504687"/>
        </a:xfrm>
        <a:prstGeom prst="diamond">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BB2F4D-0EDF-8A48-B2FF-1915CE367B0B}">
      <dsp:nvSpPr>
        <dsp:cNvPr id="0" name=""/>
        <dsp:cNvSpPr/>
      </dsp:nvSpPr>
      <dsp:spPr>
        <a:xfrm>
          <a:off x="902421" y="522945"/>
          <a:ext cx="2146828" cy="214682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nl-NL" sz="2700" kern="1200"/>
            <a:t>Beriberi </a:t>
          </a:r>
          <a:endParaRPr lang="en-US" sz="2700" kern="1200"/>
        </a:p>
      </dsp:txBody>
      <dsp:txXfrm>
        <a:off x="1007221" y="627745"/>
        <a:ext cx="1937228" cy="1937228"/>
      </dsp:txXfrm>
    </dsp:sp>
    <dsp:sp modelId="{C2601D47-719C-B849-9A58-27FFA5E20D2D}">
      <dsp:nvSpPr>
        <dsp:cNvPr id="0" name=""/>
        <dsp:cNvSpPr/>
      </dsp:nvSpPr>
      <dsp:spPr>
        <a:xfrm>
          <a:off x="3214390" y="522945"/>
          <a:ext cx="2146828" cy="2146828"/>
        </a:xfrm>
        <a:prstGeom prst="roundRect">
          <a:avLst/>
        </a:prstGeom>
        <a:solidFill>
          <a:schemeClr val="accent5">
            <a:hueOff val="125256"/>
            <a:satOff val="12000"/>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nl-NL" sz="2700" kern="1200"/>
            <a:t>Kwashiorkor</a:t>
          </a:r>
          <a:endParaRPr lang="en-US" sz="2700" kern="1200"/>
        </a:p>
      </dsp:txBody>
      <dsp:txXfrm>
        <a:off x="3319190" y="627745"/>
        <a:ext cx="1937228" cy="1937228"/>
      </dsp:txXfrm>
    </dsp:sp>
    <dsp:sp modelId="{6AE0275D-A9EE-B645-B128-E1DA44EEB06D}">
      <dsp:nvSpPr>
        <dsp:cNvPr id="0" name=""/>
        <dsp:cNvSpPr/>
      </dsp:nvSpPr>
      <dsp:spPr>
        <a:xfrm>
          <a:off x="902421" y="2834914"/>
          <a:ext cx="2146828" cy="2146828"/>
        </a:xfrm>
        <a:prstGeom prst="roundRect">
          <a:avLst/>
        </a:prstGeom>
        <a:solidFill>
          <a:schemeClr val="accent5">
            <a:hueOff val="250511"/>
            <a:satOff val="24001"/>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nl-NL" sz="2700" kern="1200"/>
            <a:t>Marasmus</a:t>
          </a:r>
          <a:endParaRPr lang="en-US" sz="2700" kern="1200"/>
        </a:p>
      </dsp:txBody>
      <dsp:txXfrm>
        <a:off x="1007221" y="2939714"/>
        <a:ext cx="1937228" cy="1937228"/>
      </dsp:txXfrm>
    </dsp:sp>
    <dsp:sp modelId="{EFF9D156-464B-624A-9044-09920CBD8921}">
      <dsp:nvSpPr>
        <dsp:cNvPr id="0" name=""/>
        <dsp:cNvSpPr/>
      </dsp:nvSpPr>
      <dsp:spPr>
        <a:xfrm>
          <a:off x="3214390" y="2834914"/>
          <a:ext cx="2146828" cy="2146828"/>
        </a:xfrm>
        <a:prstGeom prst="roundRect">
          <a:avLst/>
        </a:prstGeom>
        <a:solidFill>
          <a:schemeClr val="accent5">
            <a:hueOff val="375767"/>
            <a:satOff val="36001"/>
            <a:lumOff val="88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nl-NL" sz="2700" kern="1200"/>
            <a:t>Pellagra  </a:t>
          </a:r>
          <a:endParaRPr lang="en-US" sz="2700" kern="1200"/>
        </a:p>
      </dsp:txBody>
      <dsp:txXfrm>
        <a:off x="3319190" y="2939714"/>
        <a:ext cx="1937228" cy="19372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899586-808E-DA42-9874-7B8006A5E730}">
      <dsp:nvSpPr>
        <dsp:cNvPr id="0" name=""/>
        <dsp:cNvSpPr/>
      </dsp:nvSpPr>
      <dsp:spPr>
        <a:xfrm>
          <a:off x="130938" y="1393"/>
          <a:ext cx="4224635" cy="268264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A6AAA3-0FC1-F84B-A48C-0234BBD6058B}">
      <dsp:nvSpPr>
        <dsp:cNvPr id="0" name=""/>
        <dsp:cNvSpPr/>
      </dsp:nvSpPr>
      <dsp:spPr>
        <a:xfrm>
          <a:off x="600342" y="447327"/>
          <a:ext cx="4224635" cy="2682643"/>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nl-NL" sz="5400" kern="1200"/>
            <a:t>Faciliterende voorlichting</a:t>
          </a:r>
          <a:endParaRPr lang="en-US" sz="5400" kern="1200"/>
        </a:p>
      </dsp:txBody>
      <dsp:txXfrm>
        <a:off x="678914" y="525899"/>
        <a:ext cx="4067491" cy="2525499"/>
      </dsp:txXfrm>
    </dsp:sp>
    <dsp:sp modelId="{53309EE7-9217-4A47-8F94-542A39FD1950}">
      <dsp:nvSpPr>
        <dsp:cNvPr id="0" name=""/>
        <dsp:cNvSpPr/>
      </dsp:nvSpPr>
      <dsp:spPr>
        <a:xfrm>
          <a:off x="5294381" y="1393"/>
          <a:ext cx="4224635" cy="268264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E6A7F4-6026-444E-B467-D3DFE0477A15}">
      <dsp:nvSpPr>
        <dsp:cNvPr id="0" name=""/>
        <dsp:cNvSpPr/>
      </dsp:nvSpPr>
      <dsp:spPr>
        <a:xfrm>
          <a:off x="5763785" y="447327"/>
          <a:ext cx="4224635" cy="2682643"/>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nl-NL" sz="5400" kern="1200"/>
            <a:t>Intentionele voorlichting</a:t>
          </a:r>
          <a:endParaRPr lang="en-US" sz="5400" kern="1200"/>
        </a:p>
      </dsp:txBody>
      <dsp:txXfrm>
        <a:off x="5842357" y="525899"/>
        <a:ext cx="4067491" cy="25254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B99090-88BA-42B2-956A-D2F6C8613252}">
      <dsp:nvSpPr>
        <dsp:cNvPr id="0" name=""/>
        <dsp:cNvSpPr/>
      </dsp:nvSpPr>
      <dsp:spPr>
        <a:xfrm>
          <a:off x="212335" y="469890"/>
          <a:ext cx="1335915" cy="1335915"/>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02DC0E-598B-44BA-8E7D-315D4E336EF6}">
      <dsp:nvSpPr>
        <dsp:cNvPr id="0" name=""/>
        <dsp:cNvSpPr/>
      </dsp:nvSpPr>
      <dsp:spPr>
        <a:xfrm>
          <a:off x="492877" y="750432"/>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6B9A0A7-5A64-47C1-91D9-E52D7BD9492D}">
      <dsp:nvSpPr>
        <dsp:cNvPr id="0" name=""/>
        <dsp:cNvSpPr/>
      </dsp:nvSpPr>
      <dsp:spPr>
        <a:xfrm>
          <a:off x="1834517"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nl-NL" sz="1300" b="1" kern="1200" dirty="0"/>
            <a:t>Attitude</a:t>
          </a:r>
          <a:r>
            <a:rPr lang="nl-NL" sz="1300" kern="1200" dirty="0"/>
            <a:t> opvattingen gebaseerd op bijvoorbeeld kennis, ervaringen en voorbeelden van anderen.</a:t>
          </a:r>
          <a:endParaRPr lang="en-US" sz="1300" kern="1200" dirty="0"/>
        </a:p>
      </dsp:txBody>
      <dsp:txXfrm>
        <a:off x="1834517" y="469890"/>
        <a:ext cx="3148942" cy="1335915"/>
      </dsp:txXfrm>
    </dsp:sp>
    <dsp:sp modelId="{1F90144B-D1DF-419A-9117-5D7C7D0272CD}">
      <dsp:nvSpPr>
        <dsp:cNvPr id="0" name=""/>
        <dsp:cNvSpPr/>
      </dsp:nvSpPr>
      <dsp:spPr>
        <a:xfrm>
          <a:off x="5532139" y="469890"/>
          <a:ext cx="1335915" cy="1335915"/>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A066EE-0523-4929-A257-A01CC6EDFFD9}">
      <dsp:nvSpPr>
        <dsp:cNvPr id="0" name=""/>
        <dsp:cNvSpPr/>
      </dsp:nvSpPr>
      <dsp:spPr>
        <a:xfrm>
          <a:off x="5812681" y="750432"/>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136F210-FEA1-4F1E-8514-E2A06ADE4239}">
      <dsp:nvSpPr>
        <dsp:cNvPr id="0" name=""/>
        <dsp:cNvSpPr/>
      </dsp:nvSpPr>
      <dsp:spPr>
        <a:xfrm>
          <a:off x="7154322"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nl-NL" sz="1300" b="1" kern="1200" dirty="0"/>
            <a:t>Sociale invloed </a:t>
          </a:r>
          <a:r>
            <a:rPr lang="nl-NL" sz="1300" kern="1200" dirty="0"/>
            <a:t>is de invloed of sociale norm die anderen uitoefenen om bepaalde gedragingen wel of niet te vertonen. De invloed van groepen waartoe de persoon behoort en de drang om zich aan te passen, is hier zeker een belangrijke factor.</a:t>
          </a:r>
          <a:endParaRPr lang="en-US" sz="1300" kern="1200" dirty="0"/>
        </a:p>
      </dsp:txBody>
      <dsp:txXfrm>
        <a:off x="7154322" y="469890"/>
        <a:ext cx="3148942" cy="1335915"/>
      </dsp:txXfrm>
    </dsp:sp>
    <dsp:sp modelId="{76CCBB33-DD41-48B9-B22D-62FD552BF8DA}">
      <dsp:nvSpPr>
        <dsp:cNvPr id="0" name=""/>
        <dsp:cNvSpPr/>
      </dsp:nvSpPr>
      <dsp:spPr>
        <a:xfrm>
          <a:off x="212335" y="2545532"/>
          <a:ext cx="1335915" cy="1335915"/>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F2F646-CB30-42B1-B56E-08ACC1D2F8A5}">
      <dsp:nvSpPr>
        <dsp:cNvPr id="0" name=""/>
        <dsp:cNvSpPr/>
      </dsp:nvSpPr>
      <dsp:spPr>
        <a:xfrm>
          <a:off x="492877" y="2826074"/>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E611AFC-4D1F-4D30-B677-C5374EDDD28C}">
      <dsp:nvSpPr>
        <dsp:cNvPr id="0" name=""/>
        <dsp:cNvSpPr/>
      </dsp:nvSpPr>
      <dsp:spPr>
        <a:xfrm>
          <a:off x="1834517"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nl-NL" sz="1300" b="1" kern="1200" dirty="0"/>
            <a:t>Eigen effectiviteit </a:t>
          </a:r>
          <a:r>
            <a:rPr lang="nl-NL" sz="1300" kern="1200" dirty="0"/>
            <a:t>is de inschatting of iemand zekere gedragingen wel of niet uit kan voeren. Zelfbeeld, positieve en negatieve ervaringen, faalangst en persoonlijke kenmerken zijn hierbij relevant. Ook invloeden van buitenaf en financiële situatie kunnen meewegen in de eigen effectiviteit.</a:t>
          </a:r>
          <a:endParaRPr lang="en-US" sz="1300" kern="1200" dirty="0"/>
        </a:p>
      </dsp:txBody>
      <dsp:txXfrm>
        <a:off x="1834517" y="2545532"/>
        <a:ext cx="3148942" cy="1335915"/>
      </dsp:txXfrm>
    </dsp:sp>
    <dsp:sp modelId="{654CA5BE-A8A4-4657-9E63-24C1A2E8DEA2}">
      <dsp:nvSpPr>
        <dsp:cNvPr id="0" name=""/>
        <dsp:cNvSpPr/>
      </dsp:nvSpPr>
      <dsp:spPr>
        <a:xfrm>
          <a:off x="5532139" y="2545532"/>
          <a:ext cx="1335915" cy="1335915"/>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8F1DE6-243E-463D-A8AA-86982E4BA633}">
      <dsp:nvSpPr>
        <dsp:cNvPr id="0" name=""/>
        <dsp:cNvSpPr/>
      </dsp:nvSpPr>
      <dsp:spPr>
        <a:xfrm>
          <a:off x="5812681" y="2826074"/>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06C5778-3BFA-49F5-A8B3-8751224A7CCC}">
      <dsp:nvSpPr>
        <dsp:cNvPr id="0" name=""/>
        <dsp:cNvSpPr/>
      </dsp:nvSpPr>
      <dsp:spPr>
        <a:xfrm>
          <a:off x="7154322"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355600">
            <a:lnSpc>
              <a:spcPct val="90000"/>
            </a:lnSpc>
            <a:spcBef>
              <a:spcPct val="0"/>
            </a:spcBef>
            <a:spcAft>
              <a:spcPct val="35000"/>
            </a:spcAft>
            <a:buNone/>
          </a:pPr>
          <a:r>
            <a:rPr lang="nl-NL" sz="800" kern="1200" dirty="0"/>
            <a:t>Bron::</a:t>
          </a:r>
          <a:r>
            <a:rPr lang="nl-NL" sz="800" kern="1200" dirty="0" err="1"/>
            <a:t>https</a:t>
          </a:r>
          <a:r>
            <a:rPr lang="nl-NL" sz="800" kern="1200" dirty="0"/>
            <a:t>://educatie-en-</a:t>
          </a:r>
          <a:r>
            <a:rPr lang="nl-NL" sz="800" kern="1200" dirty="0" err="1"/>
            <a:t>school.infonu.nl</a:t>
          </a:r>
          <a:r>
            <a:rPr lang="nl-NL" sz="800" kern="1200" dirty="0"/>
            <a:t>/methodiek/41551-de-gvo-cyclus-en-het-ase-model.html</a:t>
          </a:r>
        </a:p>
        <a:p>
          <a:pPr marL="0" lvl="0" indent="0" algn="l" defTabSz="355600">
            <a:lnSpc>
              <a:spcPct val="90000"/>
            </a:lnSpc>
            <a:spcBef>
              <a:spcPct val="0"/>
            </a:spcBef>
            <a:spcAft>
              <a:spcPct val="35000"/>
            </a:spcAft>
            <a:buNone/>
          </a:pPr>
          <a:endParaRPr lang="en-US" sz="800" kern="1200" dirty="0"/>
        </a:p>
      </dsp:txBody>
      <dsp:txXfrm>
        <a:off x="7154322" y="2545532"/>
        <a:ext cx="3148942" cy="1335915"/>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5EBEE9-5ED1-47E3-91F3-8E6237564E15}" type="datetimeFigureOut">
              <a:rPr lang="nl-NL" smtClean="0"/>
              <a:t>16-03-21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99C61E-FA29-48B5-B8E4-AFB31D3E6003}" type="slidenum">
              <a:rPr lang="nl-NL" smtClean="0"/>
              <a:t>‹nr.›</a:t>
            </a:fld>
            <a:endParaRPr lang="nl-NL"/>
          </a:p>
        </p:txBody>
      </p:sp>
    </p:spTree>
    <p:extLst>
      <p:ext uri="{BB962C8B-B14F-4D97-AF65-F5344CB8AC3E}">
        <p14:creationId xmlns:p14="http://schemas.microsoft.com/office/powerpoint/2010/main" val="2148966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499C61E-FA29-48B5-B8E4-AFB31D3E6003}" type="slidenum">
              <a:rPr lang="nl-NL" smtClean="0"/>
              <a:t>1</a:t>
            </a:fld>
            <a:endParaRPr lang="nl-NL"/>
          </a:p>
        </p:txBody>
      </p:sp>
    </p:spTree>
    <p:extLst>
      <p:ext uri="{BB962C8B-B14F-4D97-AF65-F5344CB8AC3E}">
        <p14:creationId xmlns:p14="http://schemas.microsoft.com/office/powerpoint/2010/main" val="2989652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10"/>
          </p:nvPr>
        </p:nvSpPr>
        <p:spPr/>
        <p:txBody>
          <a:bodyPr/>
          <a:lstStyle/>
          <a:p>
            <a:fld id="{4499C61E-FA29-48B5-B8E4-AFB31D3E6003}" type="slidenum">
              <a:rPr lang="nl-NL" smtClean="0"/>
              <a:t>3</a:t>
            </a:fld>
            <a:endParaRPr lang="nl-NL"/>
          </a:p>
        </p:txBody>
      </p:sp>
    </p:spTree>
    <p:extLst>
      <p:ext uri="{BB962C8B-B14F-4D97-AF65-F5344CB8AC3E}">
        <p14:creationId xmlns:p14="http://schemas.microsoft.com/office/powerpoint/2010/main" val="1846878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499C61E-FA29-48B5-B8E4-AFB31D3E6003}" type="slidenum">
              <a:rPr lang="nl-NL" smtClean="0"/>
              <a:t>5</a:t>
            </a:fld>
            <a:endParaRPr lang="nl-NL"/>
          </a:p>
        </p:txBody>
      </p:sp>
    </p:spTree>
    <p:extLst>
      <p:ext uri="{BB962C8B-B14F-4D97-AF65-F5344CB8AC3E}">
        <p14:creationId xmlns:p14="http://schemas.microsoft.com/office/powerpoint/2010/main" val="3597366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a:t>
            </a:r>
            <a:r>
              <a:rPr lang="nl-NL" baseline="0" dirty="0"/>
              <a:t> naam komt uit Sri Lanka en betekent “ik kan niet”</a:t>
            </a:r>
          </a:p>
          <a:p>
            <a:endParaRPr lang="nl-NL" dirty="0"/>
          </a:p>
        </p:txBody>
      </p:sp>
      <p:sp>
        <p:nvSpPr>
          <p:cNvPr id="4" name="Tijdelijke aanduiding voor dianummer 3"/>
          <p:cNvSpPr>
            <a:spLocks noGrp="1"/>
          </p:cNvSpPr>
          <p:nvPr>
            <p:ph type="sldNum" sz="quarter" idx="10"/>
          </p:nvPr>
        </p:nvSpPr>
        <p:spPr/>
        <p:txBody>
          <a:bodyPr/>
          <a:lstStyle/>
          <a:p>
            <a:fld id="{4499C61E-FA29-48B5-B8E4-AFB31D3E6003}" type="slidenum">
              <a:rPr lang="nl-NL" smtClean="0"/>
              <a:t>8</a:t>
            </a:fld>
            <a:endParaRPr lang="nl-NL"/>
          </a:p>
        </p:txBody>
      </p:sp>
    </p:spTree>
    <p:extLst>
      <p:ext uri="{BB962C8B-B14F-4D97-AF65-F5344CB8AC3E}">
        <p14:creationId xmlns:p14="http://schemas.microsoft.com/office/powerpoint/2010/main" val="314785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499C61E-FA29-48B5-B8E4-AFB31D3E6003}" type="slidenum">
              <a:rPr lang="nl-NL" smtClean="0"/>
              <a:t>14</a:t>
            </a:fld>
            <a:endParaRPr lang="nl-NL"/>
          </a:p>
        </p:txBody>
      </p:sp>
    </p:spTree>
    <p:extLst>
      <p:ext uri="{BB962C8B-B14F-4D97-AF65-F5344CB8AC3E}">
        <p14:creationId xmlns:p14="http://schemas.microsoft.com/office/powerpoint/2010/main" val="3461578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499C61E-FA29-48B5-B8E4-AFB31D3E6003}" type="slidenum">
              <a:rPr lang="nl-NL" smtClean="0"/>
              <a:t>15</a:t>
            </a:fld>
            <a:endParaRPr lang="nl-NL"/>
          </a:p>
        </p:txBody>
      </p:sp>
    </p:spTree>
    <p:extLst>
      <p:ext uri="{BB962C8B-B14F-4D97-AF65-F5344CB8AC3E}">
        <p14:creationId xmlns:p14="http://schemas.microsoft.com/office/powerpoint/2010/main" val="1524888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499C61E-FA29-48B5-B8E4-AFB31D3E6003}" type="slidenum">
              <a:rPr lang="nl-NL" smtClean="0"/>
              <a:t>24</a:t>
            </a:fld>
            <a:endParaRPr lang="nl-NL"/>
          </a:p>
        </p:txBody>
      </p:sp>
    </p:spTree>
    <p:extLst>
      <p:ext uri="{BB962C8B-B14F-4D97-AF65-F5344CB8AC3E}">
        <p14:creationId xmlns:p14="http://schemas.microsoft.com/office/powerpoint/2010/main" val="3674265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Ref idx="1001">
        <a:schemeClr val="bg1"/>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6" name="Tijdelijke aanduiding voor dianummer 5"/>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218515627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3306788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4256895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20949C-4E26-DE48-AF6A-BDFF0DFAAB3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80EA81C2-1C54-DC41-AA4D-A79994C558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EA3F28A3-B53A-794E-80E4-FFAC54454A0E}"/>
              </a:ext>
            </a:extLst>
          </p:cNvPr>
          <p:cNvSpPr>
            <a:spLocks noGrp="1"/>
          </p:cNvSpPr>
          <p:nvPr>
            <p:ph type="dt" sz="half" idx="10"/>
          </p:nvPr>
        </p:nvSpPr>
        <p:spPr/>
        <p:txBody>
          <a:bodyPr/>
          <a:lstStyle/>
          <a:p>
            <a:fld id="{01C5C374-4F60-D04D-9969-46CC6D800E6C}" type="datetimeFigureOut">
              <a:rPr lang="nl-NL" smtClean="0"/>
              <a:t>16-03-21</a:t>
            </a:fld>
            <a:endParaRPr lang="nl-NL"/>
          </a:p>
        </p:txBody>
      </p:sp>
      <p:sp>
        <p:nvSpPr>
          <p:cNvPr id="5" name="Tijdelijke aanduiding voor voettekst 4">
            <a:extLst>
              <a:ext uri="{FF2B5EF4-FFF2-40B4-BE49-F238E27FC236}">
                <a16:creationId xmlns:a16="http://schemas.microsoft.com/office/drawing/2014/main" id="{29084AA9-C905-5E49-9366-A64693A8494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290CD96-1685-F049-81DA-B273F5DB1DCC}"/>
              </a:ext>
            </a:extLst>
          </p:cNvPr>
          <p:cNvSpPr>
            <a:spLocks noGrp="1"/>
          </p:cNvSpPr>
          <p:nvPr>
            <p:ph type="sldNum" sz="quarter" idx="12"/>
          </p:nvPr>
        </p:nvSpPr>
        <p:spPr/>
        <p:txBody>
          <a:bodyPr/>
          <a:lstStyle/>
          <a:p>
            <a:fld id="{285E87B1-4BCE-244A-8C1B-787FD7A4F914}" type="slidenum">
              <a:rPr lang="nl-NL" smtClean="0"/>
              <a:t>‹nr.›</a:t>
            </a:fld>
            <a:endParaRPr lang="nl-NL"/>
          </a:p>
        </p:txBody>
      </p:sp>
    </p:spTree>
    <p:extLst>
      <p:ext uri="{BB962C8B-B14F-4D97-AF65-F5344CB8AC3E}">
        <p14:creationId xmlns:p14="http://schemas.microsoft.com/office/powerpoint/2010/main" val="952535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30E85A-1369-1345-B781-7C7E4209606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77DA987-4710-4748-A03F-C48CEA1DBC71}"/>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3921E15-102D-BC4A-BFBF-02080BF233E3}"/>
              </a:ext>
            </a:extLst>
          </p:cNvPr>
          <p:cNvSpPr>
            <a:spLocks noGrp="1"/>
          </p:cNvSpPr>
          <p:nvPr>
            <p:ph type="dt" sz="half" idx="10"/>
          </p:nvPr>
        </p:nvSpPr>
        <p:spPr/>
        <p:txBody>
          <a:bodyPr/>
          <a:lstStyle/>
          <a:p>
            <a:fld id="{01C5C374-4F60-D04D-9969-46CC6D800E6C}" type="datetimeFigureOut">
              <a:rPr lang="nl-NL" smtClean="0"/>
              <a:t>16-03-21</a:t>
            </a:fld>
            <a:endParaRPr lang="nl-NL"/>
          </a:p>
        </p:txBody>
      </p:sp>
      <p:sp>
        <p:nvSpPr>
          <p:cNvPr id="5" name="Tijdelijke aanduiding voor voettekst 4">
            <a:extLst>
              <a:ext uri="{FF2B5EF4-FFF2-40B4-BE49-F238E27FC236}">
                <a16:creationId xmlns:a16="http://schemas.microsoft.com/office/drawing/2014/main" id="{7BA140BF-A988-3347-9E19-E43F12A9EE1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80135F2-B031-FF49-84CC-AA0A5D884103}"/>
              </a:ext>
            </a:extLst>
          </p:cNvPr>
          <p:cNvSpPr>
            <a:spLocks noGrp="1"/>
          </p:cNvSpPr>
          <p:nvPr>
            <p:ph type="sldNum" sz="quarter" idx="12"/>
          </p:nvPr>
        </p:nvSpPr>
        <p:spPr/>
        <p:txBody>
          <a:bodyPr/>
          <a:lstStyle/>
          <a:p>
            <a:fld id="{285E87B1-4BCE-244A-8C1B-787FD7A4F914}" type="slidenum">
              <a:rPr lang="nl-NL" smtClean="0"/>
              <a:t>‹nr.›</a:t>
            </a:fld>
            <a:endParaRPr lang="nl-NL"/>
          </a:p>
        </p:txBody>
      </p:sp>
    </p:spTree>
    <p:extLst>
      <p:ext uri="{BB962C8B-B14F-4D97-AF65-F5344CB8AC3E}">
        <p14:creationId xmlns:p14="http://schemas.microsoft.com/office/powerpoint/2010/main" val="25207191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170510-B6BC-0A49-9EF0-55175E2DC0E6}"/>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483B2A16-9308-294A-84A9-AFEC2F7F63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99C4F9D8-420A-C84B-BFE4-F5032DD9DD1B}"/>
              </a:ext>
            </a:extLst>
          </p:cNvPr>
          <p:cNvSpPr>
            <a:spLocks noGrp="1"/>
          </p:cNvSpPr>
          <p:nvPr>
            <p:ph type="dt" sz="half" idx="10"/>
          </p:nvPr>
        </p:nvSpPr>
        <p:spPr/>
        <p:txBody>
          <a:bodyPr/>
          <a:lstStyle/>
          <a:p>
            <a:fld id="{01C5C374-4F60-D04D-9969-46CC6D800E6C}" type="datetimeFigureOut">
              <a:rPr lang="nl-NL" smtClean="0"/>
              <a:t>16-03-21</a:t>
            </a:fld>
            <a:endParaRPr lang="nl-NL"/>
          </a:p>
        </p:txBody>
      </p:sp>
      <p:sp>
        <p:nvSpPr>
          <p:cNvPr id="5" name="Tijdelijke aanduiding voor voettekst 4">
            <a:extLst>
              <a:ext uri="{FF2B5EF4-FFF2-40B4-BE49-F238E27FC236}">
                <a16:creationId xmlns:a16="http://schemas.microsoft.com/office/drawing/2014/main" id="{C4692CAC-0A60-104E-9B82-1EB737A8EEA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E0D310E-549D-8B42-8A8D-B1266CDD5F93}"/>
              </a:ext>
            </a:extLst>
          </p:cNvPr>
          <p:cNvSpPr>
            <a:spLocks noGrp="1"/>
          </p:cNvSpPr>
          <p:nvPr>
            <p:ph type="sldNum" sz="quarter" idx="12"/>
          </p:nvPr>
        </p:nvSpPr>
        <p:spPr/>
        <p:txBody>
          <a:bodyPr/>
          <a:lstStyle/>
          <a:p>
            <a:fld id="{285E87B1-4BCE-244A-8C1B-787FD7A4F914}" type="slidenum">
              <a:rPr lang="nl-NL" smtClean="0"/>
              <a:t>‹nr.›</a:t>
            </a:fld>
            <a:endParaRPr lang="nl-NL"/>
          </a:p>
        </p:txBody>
      </p:sp>
    </p:spTree>
    <p:extLst>
      <p:ext uri="{BB962C8B-B14F-4D97-AF65-F5344CB8AC3E}">
        <p14:creationId xmlns:p14="http://schemas.microsoft.com/office/powerpoint/2010/main" val="20386835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3914D1-2D2B-3149-8171-A28D4E09185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24AC57F-5B3E-1146-9DBF-677B21F4DBE2}"/>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B4D8FE27-6CB0-9F43-AA36-442EDA98801F}"/>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E69DA45A-C2B9-8B4E-A90F-11B30C04C93C}"/>
              </a:ext>
            </a:extLst>
          </p:cNvPr>
          <p:cNvSpPr>
            <a:spLocks noGrp="1"/>
          </p:cNvSpPr>
          <p:nvPr>
            <p:ph type="dt" sz="half" idx="10"/>
          </p:nvPr>
        </p:nvSpPr>
        <p:spPr/>
        <p:txBody>
          <a:bodyPr/>
          <a:lstStyle/>
          <a:p>
            <a:fld id="{01C5C374-4F60-D04D-9969-46CC6D800E6C}" type="datetimeFigureOut">
              <a:rPr lang="nl-NL" smtClean="0"/>
              <a:t>16-03-21</a:t>
            </a:fld>
            <a:endParaRPr lang="nl-NL"/>
          </a:p>
        </p:txBody>
      </p:sp>
      <p:sp>
        <p:nvSpPr>
          <p:cNvPr id="6" name="Tijdelijke aanduiding voor voettekst 5">
            <a:extLst>
              <a:ext uri="{FF2B5EF4-FFF2-40B4-BE49-F238E27FC236}">
                <a16:creationId xmlns:a16="http://schemas.microsoft.com/office/drawing/2014/main" id="{AFCC0577-E709-B843-92B3-D2FC9670FE6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461B023-7D51-0243-89BE-AA23F5F1378F}"/>
              </a:ext>
            </a:extLst>
          </p:cNvPr>
          <p:cNvSpPr>
            <a:spLocks noGrp="1"/>
          </p:cNvSpPr>
          <p:nvPr>
            <p:ph type="sldNum" sz="quarter" idx="12"/>
          </p:nvPr>
        </p:nvSpPr>
        <p:spPr/>
        <p:txBody>
          <a:bodyPr/>
          <a:lstStyle/>
          <a:p>
            <a:fld id="{285E87B1-4BCE-244A-8C1B-787FD7A4F914}" type="slidenum">
              <a:rPr lang="nl-NL" smtClean="0"/>
              <a:t>‹nr.›</a:t>
            </a:fld>
            <a:endParaRPr lang="nl-NL"/>
          </a:p>
        </p:txBody>
      </p:sp>
    </p:spTree>
    <p:extLst>
      <p:ext uri="{BB962C8B-B14F-4D97-AF65-F5344CB8AC3E}">
        <p14:creationId xmlns:p14="http://schemas.microsoft.com/office/powerpoint/2010/main" val="859402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EE70A6-B4AB-8649-A221-A394EA89437A}"/>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3EE91FFA-E10E-8348-AA26-6B4C0D1AD9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0693B8D6-C747-AE4B-8D77-7699120D9EB6}"/>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B10D7267-CB36-8F49-BFB7-3C35627896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103747E9-E910-C243-8DAB-39A1239C762A}"/>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0767358B-97D2-3647-9C67-81AE1546ED1B}"/>
              </a:ext>
            </a:extLst>
          </p:cNvPr>
          <p:cNvSpPr>
            <a:spLocks noGrp="1"/>
          </p:cNvSpPr>
          <p:nvPr>
            <p:ph type="dt" sz="half" idx="10"/>
          </p:nvPr>
        </p:nvSpPr>
        <p:spPr/>
        <p:txBody>
          <a:bodyPr/>
          <a:lstStyle/>
          <a:p>
            <a:fld id="{01C5C374-4F60-D04D-9969-46CC6D800E6C}" type="datetimeFigureOut">
              <a:rPr lang="nl-NL" smtClean="0"/>
              <a:t>16-03-21</a:t>
            </a:fld>
            <a:endParaRPr lang="nl-NL"/>
          </a:p>
        </p:txBody>
      </p:sp>
      <p:sp>
        <p:nvSpPr>
          <p:cNvPr id="8" name="Tijdelijke aanduiding voor voettekst 7">
            <a:extLst>
              <a:ext uri="{FF2B5EF4-FFF2-40B4-BE49-F238E27FC236}">
                <a16:creationId xmlns:a16="http://schemas.microsoft.com/office/drawing/2014/main" id="{0EA321A3-AD4E-4D49-981A-3856EEFF06DF}"/>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1A083067-4ED8-BF40-AF5C-42D5CEC309F2}"/>
              </a:ext>
            </a:extLst>
          </p:cNvPr>
          <p:cNvSpPr>
            <a:spLocks noGrp="1"/>
          </p:cNvSpPr>
          <p:nvPr>
            <p:ph type="sldNum" sz="quarter" idx="12"/>
          </p:nvPr>
        </p:nvSpPr>
        <p:spPr/>
        <p:txBody>
          <a:bodyPr/>
          <a:lstStyle/>
          <a:p>
            <a:fld id="{285E87B1-4BCE-244A-8C1B-787FD7A4F914}" type="slidenum">
              <a:rPr lang="nl-NL" smtClean="0"/>
              <a:t>‹nr.›</a:t>
            </a:fld>
            <a:endParaRPr lang="nl-NL"/>
          </a:p>
        </p:txBody>
      </p:sp>
    </p:spTree>
    <p:extLst>
      <p:ext uri="{BB962C8B-B14F-4D97-AF65-F5344CB8AC3E}">
        <p14:creationId xmlns:p14="http://schemas.microsoft.com/office/powerpoint/2010/main" val="2265084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51FF3E-1B8A-3C40-AF18-EB9CA8A3F89F}"/>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2CF1BA77-598F-4D4D-A547-5416AE16F89F}"/>
              </a:ext>
            </a:extLst>
          </p:cNvPr>
          <p:cNvSpPr>
            <a:spLocks noGrp="1"/>
          </p:cNvSpPr>
          <p:nvPr>
            <p:ph type="dt" sz="half" idx="10"/>
          </p:nvPr>
        </p:nvSpPr>
        <p:spPr/>
        <p:txBody>
          <a:bodyPr/>
          <a:lstStyle/>
          <a:p>
            <a:fld id="{01C5C374-4F60-D04D-9969-46CC6D800E6C}" type="datetimeFigureOut">
              <a:rPr lang="nl-NL" smtClean="0"/>
              <a:t>16-03-21</a:t>
            </a:fld>
            <a:endParaRPr lang="nl-NL"/>
          </a:p>
        </p:txBody>
      </p:sp>
      <p:sp>
        <p:nvSpPr>
          <p:cNvPr id="4" name="Tijdelijke aanduiding voor voettekst 3">
            <a:extLst>
              <a:ext uri="{FF2B5EF4-FFF2-40B4-BE49-F238E27FC236}">
                <a16:creationId xmlns:a16="http://schemas.microsoft.com/office/drawing/2014/main" id="{0702D8C0-9E6A-464D-A312-895DA623491F}"/>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5C64B4C4-26CC-6E4E-B633-7AFAC5BF3EB7}"/>
              </a:ext>
            </a:extLst>
          </p:cNvPr>
          <p:cNvSpPr>
            <a:spLocks noGrp="1"/>
          </p:cNvSpPr>
          <p:nvPr>
            <p:ph type="sldNum" sz="quarter" idx="12"/>
          </p:nvPr>
        </p:nvSpPr>
        <p:spPr/>
        <p:txBody>
          <a:bodyPr/>
          <a:lstStyle/>
          <a:p>
            <a:fld id="{285E87B1-4BCE-244A-8C1B-787FD7A4F914}" type="slidenum">
              <a:rPr lang="nl-NL" smtClean="0"/>
              <a:t>‹nr.›</a:t>
            </a:fld>
            <a:endParaRPr lang="nl-NL"/>
          </a:p>
        </p:txBody>
      </p:sp>
    </p:spTree>
    <p:extLst>
      <p:ext uri="{BB962C8B-B14F-4D97-AF65-F5344CB8AC3E}">
        <p14:creationId xmlns:p14="http://schemas.microsoft.com/office/powerpoint/2010/main" val="15148875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6D59121-5762-2849-8CEC-A57EF642D50A}"/>
              </a:ext>
            </a:extLst>
          </p:cNvPr>
          <p:cNvSpPr>
            <a:spLocks noGrp="1"/>
          </p:cNvSpPr>
          <p:nvPr>
            <p:ph type="dt" sz="half" idx="10"/>
          </p:nvPr>
        </p:nvSpPr>
        <p:spPr/>
        <p:txBody>
          <a:bodyPr/>
          <a:lstStyle/>
          <a:p>
            <a:fld id="{01C5C374-4F60-D04D-9969-46CC6D800E6C}" type="datetimeFigureOut">
              <a:rPr lang="nl-NL" smtClean="0"/>
              <a:t>16-03-21</a:t>
            </a:fld>
            <a:endParaRPr lang="nl-NL"/>
          </a:p>
        </p:txBody>
      </p:sp>
      <p:sp>
        <p:nvSpPr>
          <p:cNvPr id="3" name="Tijdelijke aanduiding voor voettekst 2">
            <a:extLst>
              <a:ext uri="{FF2B5EF4-FFF2-40B4-BE49-F238E27FC236}">
                <a16:creationId xmlns:a16="http://schemas.microsoft.com/office/drawing/2014/main" id="{52360C8E-C16A-8A46-8E93-0B8827BB0AA8}"/>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0DED5FF9-6FE2-4342-AD94-C33197CD4245}"/>
              </a:ext>
            </a:extLst>
          </p:cNvPr>
          <p:cNvSpPr>
            <a:spLocks noGrp="1"/>
          </p:cNvSpPr>
          <p:nvPr>
            <p:ph type="sldNum" sz="quarter" idx="12"/>
          </p:nvPr>
        </p:nvSpPr>
        <p:spPr/>
        <p:txBody>
          <a:bodyPr/>
          <a:lstStyle/>
          <a:p>
            <a:fld id="{285E87B1-4BCE-244A-8C1B-787FD7A4F914}" type="slidenum">
              <a:rPr lang="nl-NL" smtClean="0"/>
              <a:t>‹nr.›</a:t>
            </a:fld>
            <a:endParaRPr lang="nl-NL"/>
          </a:p>
        </p:txBody>
      </p:sp>
    </p:spTree>
    <p:extLst>
      <p:ext uri="{BB962C8B-B14F-4D97-AF65-F5344CB8AC3E}">
        <p14:creationId xmlns:p14="http://schemas.microsoft.com/office/powerpoint/2010/main" val="1923916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2C18F8-90AF-F24A-8777-5A3FBB116ED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DA26B102-0469-D046-BC6F-85D0A356B7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3E31FC15-FCB3-6643-A87D-2F08B7F4B3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4F6A6A91-69B1-1849-97E6-FEBAA036EE35}"/>
              </a:ext>
            </a:extLst>
          </p:cNvPr>
          <p:cNvSpPr>
            <a:spLocks noGrp="1"/>
          </p:cNvSpPr>
          <p:nvPr>
            <p:ph type="dt" sz="half" idx="10"/>
          </p:nvPr>
        </p:nvSpPr>
        <p:spPr/>
        <p:txBody>
          <a:bodyPr/>
          <a:lstStyle/>
          <a:p>
            <a:fld id="{01C5C374-4F60-D04D-9969-46CC6D800E6C}" type="datetimeFigureOut">
              <a:rPr lang="nl-NL" smtClean="0"/>
              <a:t>16-03-21</a:t>
            </a:fld>
            <a:endParaRPr lang="nl-NL"/>
          </a:p>
        </p:txBody>
      </p:sp>
      <p:sp>
        <p:nvSpPr>
          <p:cNvPr id="6" name="Tijdelijke aanduiding voor voettekst 5">
            <a:extLst>
              <a:ext uri="{FF2B5EF4-FFF2-40B4-BE49-F238E27FC236}">
                <a16:creationId xmlns:a16="http://schemas.microsoft.com/office/drawing/2014/main" id="{AC8BEBB3-1808-8548-990C-10515CF61B9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41B360C-76BF-0D44-B1D5-897D5179BDF4}"/>
              </a:ext>
            </a:extLst>
          </p:cNvPr>
          <p:cNvSpPr>
            <a:spLocks noGrp="1"/>
          </p:cNvSpPr>
          <p:nvPr>
            <p:ph type="sldNum" sz="quarter" idx="12"/>
          </p:nvPr>
        </p:nvSpPr>
        <p:spPr/>
        <p:txBody>
          <a:bodyPr/>
          <a:lstStyle/>
          <a:p>
            <a:fld id="{285E87B1-4BCE-244A-8C1B-787FD7A4F914}" type="slidenum">
              <a:rPr lang="nl-NL" smtClean="0"/>
              <a:t>‹nr.›</a:t>
            </a:fld>
            <a:endParaRPr lang="nl-NL"/>
          </a:p>
        </p:txBody>
      </p:sp>
    </p:spTree>
    <p:extLst>
      <p:ext uri="{BB962C8B-B14F-4D97-AF65-F5344CB8AC3E}">
        <p14:creationId xmlns:p14="http://schemas.microsoft.com/office/powerpoint/2010/main" val="2220346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dianummer 5"/>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17353149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627556-9E27-DE43-A001-E939AF60D52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06AE54A1-2364-9F4A-B858-C7674B6536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2EF385DA-048A-6541-8B5A-3C0285358E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EFB61DF-3267-4040-8E90-F6F215454993}"/>
              </a:ext>
            </a:extLst>
          </p:cNvPr>
          <p:cNvSpPr>
            <a:spLocks noGrp="1"/>
          </p:cNvSpPr>
          <p:nvPr>
            <p:ph type="dt" sz="half" idx="10"/>
          </p:nvPr>
        </p:nvSpPr>
        <p:spPr/>
        <p:txBody>
          <a:bodyPr/>
          <a:lstStyle/>
          <a:p>
            <a:fld id="{01C5C374-4F60-D04D-9969-46CC6D800E6C}" type="datetimeFigureOut">
              <a:rPr lang="nl-NL" smtClean="0"/>
              <a:t>16-03-21</a:t>
            </a:fld>
            <a:endParaRPr lang="nl-NL"/>
          </a:p>
        </p:txBody>
      </p:sp>
      <p:sp>
        <p:nvSpPr>
          <p:cNvPr id="6" name="Tijdelijke aanduiding voor voettekst 5">
            <a:extLst>
              <a:ext uri="{FF2B5EF4-FFF2-40B4-BE49-F238E27FC236}">
                <a16:creationId xmlns:a16="http://schemas.microsoft.com/office/drawing/2014/main" id="{C6F84C4B-7A27-4142-9309-CD393FA4D37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CB38963-F253-A64D-95E9-94D771740062}"/>
              </a:ext>
            </a:extLst>
          </p:cNvPr>
          <p:cNvSpPr>
            <a:spLocks noGrp="1"/>
          </p:cNvSpPr>
          <p:nvPr>
            <p:ph type="sldNum" sz="quarter" idx="12"/>
          </p:nvPr>
        </p:nvSpPr>
        <p:spPr/>
        <p:txBody>
          <a:bodyPr/>
          <a:lstStyle/>
          <a:p>
            <a:fld id="{285E87B1-4BCE-244A-8C1B-787FD7A4F914}" type="slidenum">
              <a:rPr lang="nl-NL" smtClean="0"/>
              <a:t>‹nr.›</a:t>
            </a:fld>
            <a:endParaRPr lang="nl-NL"/>
          </a:p>
        </p:txBody>
      </p:sp>
    </p:spTree>
    <p:extLst>
      <p:ext uri="{BB962C8B-B14F-4D97-AF65-F5344CB8AC3E}">
        <p14:creationId xmlns:p14="http://schemas.microsoft.com/office/powerpoint/2010/main" val="2556874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2DC1BC-FC25-0246-8B72-BDCD3B2F25C9}"/>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36553C80-DC8E-9144-9020-BAA0EDCBF2FA}"/>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C3E8845-5266-134A-9C3D-0DA1CAD6ED4D}"/>
              </a:ext>
            </a:extLst>
          </p:cNvPr>
          <p:cNvSpPr>
            <a:spLocks noGrp="1"/>
          </p:cNvSpPr>
          <p:nvPr>
            <p:ph type="dt" sz="half" idx="10"/>
          </p:nvPr>
        </p:nvSpPr>
        <p:spPr/>
        <p:txBody>
          <a:bodyPr/>
          <a:lstStyle/>
          <a:p>
            <a:fld id="{01C5C374-4F60-D04D-9969-46CC6D800E6C}" type="datetimeFigureOut">
              <a:rPr lang="nl-NL" smtClean="0"/>
              <a:t>16-03-21</a:t>
            </a:fld>
            <a:endParaRPr lang="nl-NL"/>
          </a:p>
        </p:txBody>
      </p:sp>
      <p:sp>
        <p:nvSpPr>
          <p:cNvPr id="5" name="Tijdelijke aanduiding voor voettekst 4">
            <a:extLst>
              <a:ext uri="{FF2B5EF4-FFF2-40B4-BE49-F238E27FC236}">
                <a16:creationId xmlns:a16="http://schemas.microsoft.com/office/drawing/2014/main" id="{163CA727-9EE4-254C-9D29-C746843B7D2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ADDB8C2-0FBE-1C4E-B410-11B1EBF5415C}"/>
              </a:ext>
            </a:extLst>
          </p:cNvPr>
          <p:cNvSpPr>
            <a:spLocks noGrp="1"/>
          </p:cNvSpPr>
          <p:nvPr>
            <p:ph type="sldNum" sz="quarter" idx="12"/>
          </p:nvPr>
        </p:nvSpPr>
        <p:spPr/>
        <p:txBody>
          <a:bodyPr/>
          <a:lstStyle/>
          <a:p>
            <a:fld id="{285E87B1-4BCE-244A-8C1B-787FD7A4F914}" type="slidenum">
              <a:rPr lang="nl-NL" smtClean="0"/>
              <a:t>‹nr.›</a:t>
            </a:fld>
            <a:endParaRPr lang="nl-NL"/>
          </a:p>
        </p:txBody>
      </p:sp>
    </p:spTree>
    <p:extLst>
      <p:ext uri="{BB962C8B-B14F-4D97-AF65-F5344CB8AC3E}">
        <p14:creationId xmlns:p14="http://schemas.microsoft.com/office/powerpoint/2010/main" val="28159302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63AD735E-A014-7046-ABFE-51A92F4A85FB}"/>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2CC2EAAE-6AD6-2A45-B200-51986724FCE2}"/>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319EBA9-D4E3-C64D-82BE-ED29F79A216F}"/>
              </a:ext>
            </a:extLst>
          </p:cNvPr>
          <p:cNvSpPr>
            <a:spLocks noGrp="1"/>
          </p:cNvSpPr>
          <p:nvPr>
            <p:ph type="dt" sz="half" idx="10"/>
          </p:nvPr>
        </p:nvSpPr>
        <p:spPr/>
        <p:txBody>
          <a:bodyPr/>
          <a:lstStyle/>
          <a:p>
            <a:fld id="{01C5C374-4F60-D04D-9969-46CC6D800E6C}" type="datetimeFigureOut">
              <a:rPr lang="nl-NL" smtClean="0"/>
              <a:t>16-03-21</a:t>
            </a:fld>
            <a:endParaRPr lang="nl-NL"/>
          </a:p>
        </p:txBody>
      </p:sp>
      <p:sp>
        <p:nvSpPr>
          <p:cNvPr id="5" name="Tijdelijke aanduiding voor voettekst 4">
            <a:extLst>
              <a:ext uri="{FF2B5EF4-FFF2-40B4-BE49-F238E27FC236}">
                <a16:creationId xmlns:a16="http://schemas.microsoft.com/office/drawing/2014/main" id="{8558EA2E-A203-8F49-8A1A-5CE7B444F2B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A635C6F-25AD-254D-BAC2-E1E9F65A3331}"/>
              </a:ext>
            </a:extLst>
          </p:cNvPr>
          <p:cNvSpPr>
            <a:spLocks noGrp="1"/>
          </p:cNvSpPr>
          <p:nvPr>
            <p:ph type="sldNum" sz="quarter" idx="12"/>
          </p:nvPr>
        </p:nvSpPr>
        <p:spPr/>
        <p:txBody>
          <a:bodyPr/>
          <a:lstStyle/>
          <a:p>
            <a:fld id="{285E87B1-4BCE-244A-8C1B-787FD7A4F914}" type="slidenum">
              <a:rPr lang="nl-NL" smtClean="0"/>
              <a:t>‹nr.›</a:t>
            </a:fld>
            <a:endParaRPr lang="nl-NL"/>
          </a:p>
        </p:txBody>
      </p:sp>
    </p:spTree>
    <p:extLst>
      <p:ext uri="{BB962C8B-B14F-4D97-AF65-F5344CB8AC3E}">
        <p14:creationId xmlns:p14="http://schemas.microsoft.com/office/powerpoint/2010/main" val="181337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Tree>
    <p:extLst>
      <p:ext uri="{BB962C8B-B14F-4D97-AF65-F5344CB8AC3E}">
        <p14:creationId xmlns:p14="http://schemas.microsoft.com/office/powerpoint/2010/main" val="3913247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ianummer 6"/>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4005242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dianummer 8"/>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738466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5" name="Tijdelijke aanduiding voor dianummer 4"/>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2005454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1752554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7" name="Tijdelijke aanduiding voor dianummer 6"/>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3924270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7" name="Tijdelijke aanduiding voor dianummer 6"/>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445370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Afbeelding 1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3892" y="6212255"/>
            <a:ext cx="12086830" cy="656855"/>
          </a:xfrm>
          <a:prstGeom prst="rect">
            <a:avLst/>
          </a:prstGeom>
        </p:spPr>
      </p:pic>
      <p:sp>
        <p:nvSpPr>
          <p:cNvPr id="13" name="Rechthoek 12"/>
          <p:cNvSpPr/>
          <p:nvPr userDrawn="1"/>
        </p:nvSpPr>
        <p:spPr>
          <a:xfrm>
            <a:off x="2586039" y="6212255"/>
            <a:ext cx="9605962" cy="645745"/>
          </a:xfrm>
          <a:prstGeom prst="rect">
            <a:avLst/>
          </a:prstGeom>
          <a:solidFill>
            <a:srgbClr val="C8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p:cNvSpPr>
            <a:spLocks noGrp="1"/>
          </p:cNvSpPr>
          <p:nvPr userDrawn="1">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de stijl te bewerken</a:t>
            </a:r>
          </a:p>
        </p:txBody>
      </p:sp>
      <p:sp>
        <p:nvSpPr>
          <p:cNvPr id="3" name="Tijdelijke aanduiding voor tekst 2"/>
          <p:cNvSpPr>
            <a:spLocks noGrp="1"/>
          </p:cNvSpPr>
          <p:nvPr userDrawn="1">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userDrawn="1">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55D006-C1B4-42B6-9697-FCB8ED93A34E}" type="slidenum">
              <a:rPr lang="nl-NL" smtClean="0"/>
              <a:t>‹nr.›</a:t>
            </a:fld>
            <a:endParaRPr lang="nl-NL"/>
          </a:p>
        </p:txBody>
      </p:sp>
      <p:pic>
        <p:nvPicPr>
          <p:cNvPr id="7" name="Afbeelding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37864" y="6212255"/>
            <a:ext cx="483759" cy="509220"/>
          </a:xfrm>
          <a:prstGeom prst="rect">
            <a:avLst/>
          </a:prstGeom>
        </p:spPr>
      </p:pic>
      <p:pic>
        <p:nvPicPr>
          <p:cNvPr id="11" name="Afbeelding 10"/>
          <p:cNvPicPr>
            <a:picLocks noChangeAspect="1"/>
          </p:cNvPicPr>
          <p:nvPr userDrawn="1"/>
        </p:nvPicPr>
        <p:blipFill rotWithShape="1">
          <a:blip r:embed="rId13">
            <a:extLst>
              <a:ext uri="{28A0092B-C50C-407E-A947-70E740481C1C}">
                <a14:useLocalDpi xmlns:a14="http://schemas.microsoft.com/office/drawing/2010/main" val="0"/>
              </a:ext>
            </a:extLst>
          </a:blip>
          <a:srcRect l="15473" t="-378518" r="-15473" b="378518"/>
          <a:stretch/>
        </p:blipFill>
        <p:spPr>
          <a:xfrm>
            <a:off x="1432861" y="3028894"/>
            <a:ext cx="9326277" cy="800212"/>
          </a:xfrm>
          <a:prstGeom prst="rect">
            <a:avLst/>
          </a:prstGeom>
        </p:spPr>
      </p:pic>
      <p:pic>
        <p:nvPicPr>
          <p:cNvPr id="18" name="Afbeelding 17"/>
          <p:cNvPicPr>
            <a:picLocks noChangeAspect="1"/>
          </p:cNvPicPr>
          <p:nvPr userDrawn="1"/>
        </p:nvPicPr>
        <p:blipFill rotWithShape="1">
          <a:blip r:embed="rId15">
            <a:extLst>
              <a:ext uri="{28A0092B-C50C-407E-A947-70E740481C1C}">
                <a14:useLocalDpi xmlns:a14="http://schemas.microsoft.com/office/drawing/2010/main" val="0"/>
              </a:ext>
            </a:extLst>
          </a:blip>
          <a:srcRect t="27655" r="23270" b="25470"/>
          <a:stretch/>
        </p:blipFill>
        <p:spPr>
          <a:xfrm>
            <a:off x="28975" y="6206307"/>
            <a:ext cx="1085952" cy="466577"/>
          </a:xfrm>
          <a:prstGeom prst="rect">
            <a:avLst/>
          </a:prstGeom>
        </p:spPr>
      </p:pic>
    </p:spTree>
    <p:extLst>
      <p:ext uri="{BB962C8B-B14F-4D97-AF65-F5344CB8AC3E}">
        <p14:creationId xmlns:p14="http://schemas.microsoft.com/office/powerpoint/2010/main" val="1339443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BFEA318-75E2-0846-91FE-236E14BDC6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20BBAE93-6FCF-704F-937A-C50B7A54F9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C5F4DBC-FAF1-824B-B1F9-838FB5349A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C5C374-4F60-D04D-9969-46CC6D800E6C}" type="datetimeFigureOut">
              <a:rPr lang="nl-NL" smtClean="0"/>
              <a:t>16-03-21</a:t>
            </a:fld>
            <a:endParaRPr lang="nl-NL"/>
          </a:p>
        </p:txBody>
      </p:sp>
      <p:sp>
        <p:nvSpPr>
          <p:cNvPr id="5" name="Tijdelijke aanduiding voor voettekst 4">
            <a:extLst>
              <a:ext uri="{FF2B5EF4-FFF2-40B4-BE49-F238E27FC236}">
                <a16:creationId xmlns:a16="http://schemas.microsoft.com/office/drawing/2014/main" id="{3D22DEDA-B2DE-4A4D-93AA-76581DDE8A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FEC01C08-EA09-4C40-BDF0-D820951BA5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5E87B1-4BCE-244A-8C1B-787FD7A4F914}" type="slidenum">
              <a:rPr lang="nl-NL" smtClean="0"/>
              <a:t>‹nr.›</a:t>
            </a:fld>
            <a:endParaRPr lang="nl-NL"/>
          </a:p>
        </p:txBody>
      </p:sp>
    </p:spTree>
    <p:extLst>
      <p:ext uri="{BB962C8B-B14F-4D97-AF65-F5344CB8AC3E}">
        <p14:creationId xmlns:p14="http://schemas.microsoft.com/office/powerpoint/2010/main" val="392177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hyperlink" Target="https://youtu.be/d5MRUvHsB8I"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5.png"/><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s://video.saxion.nl/media/ASE+Model/0_evkjsz42" TargetMode="External"/><Relationship Id="rId1" Type="http://schemas.openxmlformats.org/officeDocument/2006/relationships/slideLayout" Target="../slideLayouts/slideLayout15.xml"/><Relationship Id="rId4" Type="http://schemas.openxmlformats.org/officeDocument/2006/relationships/image" Target="../media/image19.jpg"/></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 Id="rId4" Type="http://schemas.openxmlformats.org/officeDocument/2006/relationships/image" Target="../media/image30.svg"/></Relationships>
</file>

<file path=ppt/slides/_rels/slide3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15.xml"/><Relationship Id="rId4" Type="http://schemas.openxmlformats.org/officeDocument/2006/relationships/image" Target="../media/image35.jpeg"/></Relationships>
</file>

<file path=ppt/slides/_rels/slide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ctrTitle"/>
          </p:nvPr>
        </p:nvSpPr>
        <p:spPr>
          <a:xfrm>
            <a:off x="838199" y="4525347"/>
            <a:ext cx="6801321" cy="1737360"/>
          </a:xfrm>
        </p:spPr>
        <p:txBody>
          <a:bodyPr anchor="ctr">
            <a:normAutofit fontScale="90000"/>
          </a:bodyPr>
          <a:lstStyle/>
          <a:p>
            <a:pPr algn="r"/>
            <a:r>
              <a:rPr lang="nl-NL" sz="3800" dirty="0"/>
              <a:t>Lifestyle</a:t>
            </a:r>
            <a:br>
              <a:rPr lang="nl-NL" sz="3800" dirty="0"/>
            </a:br>
            <a:r>
              <a:rPr lang="nl-NL" sz="3800" dirty="0"/>
              <a:t>Ondervoeding, ondergewicht, overgewicht en gedragsverandering</a:t>
            </a:r>
          </a:p>
        </p:txBody>
      </p:sp>
      <p:sp>
        <p:nvSpPr>
          <p:cNvPr id="3" name="Ondertitel 2"/>
          <p:cNvSpPr>
            <a:spLocks noGrp="1"/>
          </p:cNvSpPr>
          <p:nvPr>
            <p:ph type="subTitle" idx="1"/>
          </p:nvPr>
        </p:nvSpPr>
        <p:spPr>
          <a:xfrm>
            <a:off x="7961258" y="4525347"/>
            <a:ext cx="3258675" cy="1737360"/>
          </a:xfrm>
        </p:spPr>
        <p:txBody>
          <a:bodyPr anchor="ctr">
            <a:normAutofit/>
          </a:bodyPr>
          <a:lstStyle/>
          <a:p>
            <a:pPr algn="l"/>
            <a:r>
              <a:rPr lang="nl-NL" dirty="0"/>
              <a:t>Leerjaar 2 – Week </a:t>
            </a:r>
            <a:r>
              <a:rPr lang="nl-NL"/>
              <a:t>6 periode </a:t>
            </a:r>
            <a:r>
              <a:rPr lang="nl-NL" dirty="0"/>
              <a:t>3</a:t>
            </a:r>
          </a:p>
        </p:txBody>
      </p:sp>
      <p:sp>
        <p:nvSpPr>
          <p:cNvPr id="11" name="Oval 10">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9" name="Straight Connector 18">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Afbeelding 3"/>
          <p:cNvPicPr>
            <a:picLocks noChangeAspect="1"/>
          </p:cNvPicPr>
          <p:nvPr/>
        </p:nvPicPr>
        <p:blipFill>
          <a:blip r:embed="rId3"/>
          <a:stretch>
            <a:fillRect/>
          </a:stretch>
        </p:blipFill>
        <p:spPr>
          <a:xfrm>
            <a:off x="0" y="6165669"/>
            <a:ext cx="2169840" cy="692331"/>
          </a:xfrm>
          <a:prstGeom prst="rect">
            <a:avLst/>
          </a:prstGeom>
        </p:spPr>
      </p:pic>
    </p:spTree>
    <p:extLst>
      <p:ext uri="{BB962C8B-B14F-4D97-AF65-F5344CB8AC3E}">
        <p14:creationId xmlns:p14="http://schemas.microsoft.com/office/powerpoint/2010/main" val="1263045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1C574E90-1949-4924-B663-AEA13DB791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3CD1EA40-7116-4FCB-9369-70F29FAA9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46960" cy="38546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36484" cy="38546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9CF1CD8B-D430-49E7-8630-84152C414E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5528" y="73152"/>
            <a:ext cx="1178966" cy="232963"/>
            <a:chOff x="7763256" y="73152"/>
            <a:chExt cx="1178966" cy="232963"/>
          </a:xfrm>
        </p:grpSpPr>
        <p:sp>
          <p:nvSpPr>
            <p:cNvPr id="142" name="Rectangle 64">
              <a:extLst>
                <a:ext uri="{FF2B5EF4-FFF2-40B4-BE49-F238E27FC236}">
                  <a16:creationId xmlns:a16="http://schemas.microsoft.com/office/drawing/2014/main" id="{1F5B8298-9AB4-45B4-B28E-C8C1A26440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66">
              <a:extLst>
                <a:ext uri="{FF2B5EF4-FFF2-40B4-BE49-F238E27FC236}">
                  <a16:creationId xmlns:a16="http://schemas.microsoft.com/office/drawing/2014/main" id="{100AEF19-4AE6-42BE-81E6-95700DB853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64">
              <a:extLst>
                <a:ext uri="{FF2B5EF4-FFF2-40B4-BE49-F238E27FC236}">
                  <a16:creationId xmlns:a16="http://schemas.microsoft.com/office/drawing/2014/main" id="{1192B5C1-AE13-49EA-82FD-F3C3BC02AB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66">
              <a:extLst>
                <a:ext uri="{FF2B5EF4-FFF2-40B4-BE49-F238E27FC236}">
                  <a16:creationId xmlns:a16="http://schemas.microsoft.com/office/drawing/2014/main" id="{713612B5-8E9D-4FEF-86B9-52A0FABD8A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64">
              <a:extLst>
                <a:ext uri="{FF2B5EF4-FFF2-40B4-BE49-F238E27FC236}">
                  <a16:creationId xmlns:a16="http://schemas.microsoft.com/office/drawing/2014/main" id="{14FC746D-B820-44A3-B1B3-53B690BC2B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66">
              <a:extLst>
                <a:ext uri="{FF2B5EF4-FFF2-40B4-BE49-F238E27FC236}">
                  <a16:creationId xmlns:a16="http://schemas.microsoft.com/office/drawing/2014/main" id="{8778550A-567F-40F6-A77F-2E2B501759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64">
              <a:extLst>
                <a:ext uri="{FF2B5EF4-FFF2-40B4-BE49-F238E27FC236}">
                  <a16:creationId xmlns:a16="http://schemas.microsoft.com/office/drawing/2014/main" id="{C28C989E-85FD-4D1C-AF77-82F4B985FD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66">
              <a:extLst>
                <a:ext uri="{FF2B5EF4-FFF2-40B4-BE49-F238E27FC236}">
                  <a16:creationId xmlns:a16="http://schemas.microsoft.com/office/drawing/2014/main" id="{58FDDCED-5FC6-4B14-A0E2-DF4310ED9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64">
              <a:extLst>
                <a:ext uri="{FF2B5EF4-FFF2-40B4-BE49-F238E27FC236}">
                  <a16:creationId xmlns:a16="http://schemas.microsoft.com/office/drawing/2014/main" id="{E80E854B-CCEB-4CEF-B465-561C4C872A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66">
              <a:extLst>
                <a:ext uri="{FF2B5EF4-FFF2-40B4-BE49-F238E27FC236}">
                  <a16:creationId xmlns:a16="http://schemas.microsoft.com/office/drawing/2014/main" id="{02BED26F-9C32-4DF8-8739-D89F6F0591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64">
              <a:extLst>
                <a:ext uri="{FF2B5EF4-FFF2-40B4-BE49-F238E27FC236}">
                  <a16:creationId xmlns:a16="http://schemas.microsoft.com/office/drawing/2014/main" id="{CE3B71C9-F500-46F1-8D17-C3EF4DA5FD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66">
              <a:extLst>
                <a:ext uri="{FF2B5EF4-FFF2-40B4-BE49-F238E27FC236}">
                  <a16:creationId xmlns:a16="http://schemas.microsoft.com/office/drawing/2014/main" id="{C14431D0-29B6-473C-B2FD-4661864DA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64">
              <a:extLst>
                <a:ext uri="{FF2B5EF4-FFF2-40B4-BE49-F238E27FC236}">
                  <a16:creationId xmlns:a16="http://schemas.microsoft.com/office/drawing/2014/main" id="{D10457BA-9444-4642-861C-78120DD8D4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66">
              <a:extLst>
                <a:ext uri="{FF2B5EF4-FFF2-40B4-BE49-F238E27FC236}">
                  <a16:creationId xmlns:a16="http://schemas.microsoft.com/office/drawing/2014/main" id="{27C95C30-0364-4C32-B686-0C366086A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64">
              <a:extLst>
                <a:ext uri="{FF2B5EF4-FFF2-40B4-BE49-F238E27FC236}">
                  <a16:creationId xmlns:a16="http://schemas.microsoft.com/office/drawing/2014/main" id="{A0BDEDBA-CA15-41EE-B2C6-8A973B5E62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66">
              <a:extLst>
                <a:ext uri="{FF2B5EF4-FFF2-40B4-BE49-F238E27FC236}">
                  <a16:creationId xmlns:a16="http://schemas.microsoft.com/office/drawing/2014/main" id="{702B9007-982C-4F69-A443-B07F3BEFD6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64">
              <a:extLst>
                <a:ext uri="{FF2B5EF4-FFF2-40B4-BE49-F238E27FC236}">
                  <a16:creationId xmlns:a16="http://schemas.microsoft.com/office/drawing/2014/main" id="{28596B48-F33B-451E-8C2D-3525B33876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66">
              <a:extLst>
                <a:ext uri="{FF2B5EF4-FFF2-40B4-BE49-F238E27FC236}">
                  <a16:creationId xmlns:a16="http://schemas.microsoft.com/office/drawing/2014/main" id="{4B493BB9-A171-4B97-B05A-187E03FFAB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64">
              <a:extLst>
                <a:ext uri="{FF2B5EF4-FFF2-40B4-BE49-F238E27FC236}">
                  <a16:creationId xmlns:a16="http://schemas.microsoft.com/office/drawing/2014/main" id="{973B8111-A5EB-4EE8-9813-8495336F67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66">
              <a:extLst>
                <a:ext uri="{FF2B5EF4-FFF2-40B4-BE49-F238E27FC236}">
                  <a16:creationId xmlns:a16="http://schemas.microsoft.com/office/drawing/2014/main" id="{6A4F8D39-9886-490F-B7A9-3B2693299A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50" name="Picture 2" descr="Afbeeldingsresultaat voor marasmus"/>
          <p:cNvPicPr>
            <a:picLocks noChangeAspect="1" noChangeArrowheads="1"/>
          </p:cNvPicPr>
          <p:nvPr/>
        </p:nvPicPr>
        <p:blipFill rotWithShape="1">
          <a:blip r:embed="rId2">
            <a:extLst>
              <a:ext uri="{28A0092B-C50C-407E-A947-70E740481C1C}">
                <a14:useLocalDpi xmlns:a14="http://schemas.microsoft.com/office/drawing/2010/main" val="0"/>
              </a:ext>
            </a:extLst>
          </a:blip>
          <a:srcRect l="18275" r="22749"/>
          <a:stretch/>
        </p:blipFill>
        <p:spPr bwMode="auto">
          <a:xfrm>
            <a:off x="6459303" y="202918"/>
            <a:ext cx="4944413" cy="3521185"/>
          </a:xfrm>
          <a:prstGeom prst="rect">
            <a:avLst/>
          </a:prstGeom>
          <a:noFill/>
          <a:extLst>
            <a:ext uri="{909E8E84-426E-40DD-AFC4-6F175D3DCCD1}">
              <a14:hiddenFill xmlns:a14="http://schemas.microsoft.com/office/drawing/2010/main">
                <a:solidFill>
                  <a:srgbClr val="FFFFFF"/>
                </a:solidFill>
              </a14:hiddenFill>
            </a:ext>
          </a:extLst>
        </p:spPr>
      </p:pic>
      <p:sp>
        <p:nvSpPr>
          <p:cNvPr id="2" name="Rechthoek 1"/>
          <p:cNvSpPr/>
          <p:nvPr/>
        </p:nvSpPr>
        <p:spPr>
          <a:xfrm>
            <a:off x="731519" y="4099034"/>
            <a:ext cx="10785191" cy="2196771"/>
          </a:xfrm>
          <a:prstGeom prst="rect">
            <a:avLst/>
          </a:prstGeom>
        </p:spPr>
        <p:txBody>
          <a:bodyPr vert="horz" lIns="91440" tIns="45720" rIns="91440" bIns="45720" rtlCol="0" anchor="ctr">
            <a:normAutofit/>
          </a:bodyPr>
          <a:lstStyle/>
          <a:p>
            <a:pPr indent="-228600">
              <a:lnSpc>
                <a:spcPct val="90000"/>
              </a:lnSpc>
              <a:spcBef>
                <a:spcPct val="0"/>
              </a:spcBef>
              <a:spcAft>
                <a:spcPts val="600"/>
              </a:spcAft>
              <a:buFont typeface="Arial" panose="020B0604020202020204" pitchFamily="34" charset="0"/>
              <a:buChar char="•"/>
            </a:pPr>
            <a:r>
              <a:rPr lang="en-US" sz="2000" b="1" dirty="0"/>
              <a:t>Marasmus</a:t>
            </a:r>
            <a:r>
              <a:rPr lang="en-US" sz="2000" dirty="0"/>
              <a:t> is </a:t>
            </a:r>
            <a:r>
              <a:rPr lang="en-US" sz="2000" dirty="0" err="1"/>
              <a:t>een</a:t>
            </a:r>
            <a:r>
              <a:rPr lang="en-US" sz="2000" dirty="0"/>
              <a:t> </a:t>
            </a:r>
            <a:r>
              <a:rPr lang="en-US" sz="2000" dirty="0" err="1"/>
              <a:t>vorm</a:t>
            </a:r>
            <a:r>
              <a:rPr lang="en-US" sz="2000" dirty="0"/>
              <a:t> van </a:t>
            </a:r>
            <a:r>
              <a:rPr lang="en-US" sz="2000" dirty="0" err="1"/>
              <a:t>ondervoeding</a:t>
            </a:r>
            <a:r>
              <a:rPr lang="en-US" sz="2000" dirty="0"/>
              <a:t> die </a:t>
            </a:r>
            <a:r>
              <a:rPr lang="en-US" sz="2000" dirty="0" err="1"/>
              <a:t>ontstaat</a:t>
            </a:r>
            <a:r>
              <a:rPr lang="en-US" sz="2000" dirty="0"/>
              <a:t> door </a:t>
            </a:r>
            <a:r>
              <a:rPr lang="en-US" sz="2000" dirty="0" err="1"/>
              <a:t>onvoldoende</a:t>
            </a:r>
            <a:r>
              <a:rPr lang="en-US" sz="2000" dirty="0"/>
              <a:t> </a:t>
            </a:r>
            <a:r>
              <a:rPr lang="en-US" sz="2000" dirty="0" err="1"/>
              <a:t>voedselinname</a:t>
            </a:r>
            <a:r>
              <a:rPr lang="en-US" sz="2000" dirty="0"/>
              <a:t> (alle </a:t>
            </a:r>
            <a:r>
              <a:rPr lang="en-US" sz="2000" dirty="0" err="1"/>
              <a:t>macronutriënten</a:t>
            </a:r>
            <a:r>
              <a:rPr lang="en-US" sz="2000" dirty="0"/>
              <a:t>), </a:t>
            </a:r>
            <a:r>
              <a:rPr lang="en-US" sz="2000" dirty="0" err="1"/>
              <a:t>zoals</a:t>
            </a:r>
            <a:r>
              <a:rPr lang="en-US" sz="2000" dirty="0"/>
              <a:t> </a:t>
            </a:r>
            <a:r>
              <a:rPr lang="en-US" sz="2000" dirty="0" err="1"/>
              <a:t>bij</a:t>
            </a:r>
            <a:r>
              <a:rPr lang="en-US" sz="2000" dirty="0"/>
              <a:t> </a:t>
            </a:r>
            <a:r>
              <a:rPr lang="en-US" sz="2000" dirty="0" err="1"/>
              <a:t>een</a:t>
            </a:r>
            <a:r>
              <a:rPr lang="en-US" sz="2000" dirty="0"/>
              <a:t> </a:t>
            </a:r>
            <a:r>
              <a:rPr lang="en-US" sz="2000" dirty="0" err="1"/>
              <a:t>hongerstaking</a:t>
            </a:r>
            <a:r>
              <a:rPr lang="en-US" sz="2000" dirty="0"/>
              <a:t> of </a:t>
            </a:r>
            <a:r>
              <a:rPr lang="en-US" sz="2000" dirty="0" err="1"/>
              <a:t>darmziekte</a:t>
            </a:r>
            <a:r>
              <a:rPr lang="en-US" sz="2000" dirty="0"/>
              <a:t>. De term "</a:t>
            </a:r>
            <a:r>
              <a:rPr lang="en-US" sz="2000" b="1" dirty="0"/>
              <a:t>marasmus</a:t>
            </a:r>
            <a:r>
              <a:rPr lang="en-US" sz="2000" dirty="0"/>
              <a:t>" is </a:t>
            </a:r>
            <a:r>
              <a:rPr lang="en-US" sz="2000" dirty="0" err="1"/>
              <a:t>afkomstig</a:t>
            </a:r>
            <a:r>
              <a:rPr lang="en-US" sz="2000" dirty="0"/>
              <a:t> </a:t>
            </a:r>
            <a:r>
              <a:rPr lang="en-US" sz="2000" dirty="0" err="1"/>
              <a:t>uit</a:t>
            </a:r>
            <a:r>
              <a:rPr lang="en-US" sz="2000" dirty="0"/>
              <a:t> het </a:t>
            </a:r>
            <a:r>
              <a:rPr lang="en-US" sz="2000" dirty="0" err="1"/>
              <a:t>Grieks</a:t>
            </a:r>
            <a:r>
              <a:rPr lang="en-US" sz="2000" dirty="0"/>
              <a:t>, </a:t>
            </a:r>
            <a:r>
              <a:rPr lang="en-US" sz="2000" dirty="0" err="1"/>
              <a:t>en</a:t>
            </a:r>
            <a:r>
              <a:rPr lang="en-US" sz="2000" dirty="0"/>
              <a:t> </a:t>
            </a:r>
            <a:r>
              <a:rPr lang="en-US" sz="2000" dirty="0" err="1"/>
              <a:t>betekent</a:t>
            </a:r>
            <a:r>
              <a:rPr lang="en-US" sz="2000" dirty="0"/>
              <a:t> "</a:t>
            </a:r>
            <a:r>
              <a:rPr lang="en-US" sz="2000" dirty="0" err="1"/>
              <a:t>wegkwijnen</a:t>
            </a:r>
            <a:r>
              <a:rPr lang="en-US" sz="2000" dirty="0"/>
              <a:t>". Het </a:t>
            </a:r>
            <a:r>
              <a:rPr lang="en-US" sz="2000" dirty="0" err="1"/>
              <a:t>dient</a:t>
            </a:r>
            <a:r>
              <a:rPr lang="en-US" sz="2000" dirty="0"/>
              <a:t> </a:t>
            </a:r>
            <a:r>
              <a:rPr lang="en-US" sz="2000" dirty="0" err="1"/>
              <a:t>te</a:t>
            </a:r>
            <a:r>
              <a:rPr lang="en-US" sz="2000" dirty="0"/>
              <a:t> </a:t>
            </a:r>
            <a:r>
              <a:rPr lang="en-US" sz="2000" dirty="0" err="1"/>
              <a:t>worden</a:t>
            </a:r>
            <a:r>
              <a:rPr lang="en-US" sz="2000" dirty="0"/>
              <a:t> </a:t>
            </a:r>
            <a:r>
              <a:rPr lang="en-US" sz="2000" dirty="0" err="1"/>
              <a:t>onderscheiden</a:t>
            </a:r>
            <a:r>
              <a:rPr lang="en-US" sz="2000" dirty="0"/>
              <a:t> van kwashiorkor, wat </a:t>
            </a:r>
            <a:r>
              <a:rPr lang="en-US" sz="2000" dirty="0" err="1"/>
              <a:t>ontstaat</a:t>
            </a:r>
            <a:r>
              <a:rPr lang="en-US" sz="2000" dirty="0"/>
              <a:t> door </a:t>
            </a:r>
            <a:r>
              <a:rPr lang="en-US" sz="2000" dirty="0" err="1"/>
              <a:t>een</a:t>
            </a:r>
            <a:r>
              <a:rPr lang="en-US" sz="2000" dirty="0"/>
              <a:t> </a:t>
            </a:r>
            <a:r>
              <a:rPr lang="en-US" sz="2000" dirty="0" err="1"/>
              <a:t>tekort</a:t>
            </a:r>
            <a:r>
              <a:rPr lang="en-US" sz="2000" dirty="0"/>
              <a:t> </a:t>
            </a:r>
            <a:r>
              <a:rPr lang="en-US" sz="2000" dirty="0" err="1"/>
              <a:t>aan</a:t>
            </a:r>
            <a:r>
              <a:rPr lang="en-US" sz="2000" dirty="0"/>
              <a:t> </a:t>
            </a:r>
            <a:r>
              <a:rPr lang="en-US" sz="2000" dirty="0" err="1"/>
              <a:t>eiwitten</a:t>
            </a:r>
            <a:r>
              <a:rPr lang="en-US" sz="2000" dirty="0"/>
              <a:t>.</a:t>
            </a:r>
          </a:p>
        </p:txBody>
      </p:sp>
      <p:sp>
        <p:nvSpPr>
          <p:cNvPr id="163" name="Rectangle 162">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6492875"/>
            <a:ext cx="12191999" cy="36512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2485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4F9F79B-A093-478E-96B5-EE02BC93A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p:cNvSpPr>
            <a:spLocks noGrp="1"/>
          </p:cNvSpPr>
          <p:nvPr>
            <p:ph idx="1"/>
          </p:nvPr>
        </p:nvSpPr>
        <p:spPr>
          <a:xfrm>
            <a:off x="640080" y="595293"/>
            <a:ext cx="5676637" cy="3463951"/>
          </a:xfrm>
        </p:spPr>
        <p:txBody>
          <a:bodyPr anchor="ctr">
            <a:normAutofit/>
          </a:bodyPr>
          <a:lstStyle/>
          <a:p>
            <a:pPr marL="0" indent="0">
              <a:buNone/>
            </a:pPr>
            <a:r>
              <a:rPr lang="nl-NL" sz="1800" b="1" dirty="0"/>
              <a:t>Pellagra</a:t>
            </a:r>
            <a:r>
              <a:rPr lang="nl-NL" sz="1800" dirty="0"/>
              <a:t> is een huidziekte die wordt veroorzaakt door een ernstig tekort aan vitamine B3. De aandoening wordt gekenmerkt door huid- en slijmvliesontstekingen, diarree en dementie. Een vitamine-B3 tekort bij kinderen kan tot kloofjes in de lippen leiden.</a:t>
            </a:r>
          </a:p>
          <a:p>
            <a:pPr marL="0" indent="0">
              <a:buNone/>
            </a:pPr>
            <a:r>
              <a:rPr lang="nl-NL" sz="1800" dirty="0" err="1"/>
              <a:t>Niacine</a:t>
            </a:r>
            <a:r>
              <a:rPr lang="nl-NL" sz="1800" dirty="0"/>
              <a:t> (B3)zit in vlees, vis, volkoren </a:t>
            </a:r>
          </a:p>
          <a:p>
            <a:pPr marL="0" indent="0">
              <a:buNone/>
            </a:pPr>
            <a:r>
              <a:rPr lang="nl-NL" sz="1800" dirty="0"/>
              <a:t>graanproducten, groente en aardappelen.</a:t>
            </a:r>
          </a:p>
        </p:txBody>
      </p:sp>
      <p:pic>
        <p:nvPicPr>
          <p:cNvPr id="3074" name="Picture 2" descr="Afbeeldingsresultaat voor pellagra child"/>
          <p:cNvPicPr>
            <a:picLocks noChangeAspect="1" noChangeArrowheads="1"/>
          </p:cNvPicPr>
          <p:nvPr/>
        </p:nvPicPr>
        <p:blipFill rotWithShape="1">
          <a:blip r:embed="rId2">
            <a:extLst>
              <a:ext uri="{28A0092B-C50C-407E-A947-70E740481C1C}">
                <a14:useLocalDpi xmlns:a14="http://schemas.microsoft.com/office/drawing/2010/main" val="0"/>
              </a:ext>
            </a:extLst>
          </a:blip>
          <a:srcRect t="18647" r="1" b="25826"/>
          <a:stretch/>
        </p:blipFill>
        <p:spPr bwMode="auto">
          <a:xfrm>
            <a:off x="6492114" y="10"/>
            <a:ext cx="5699887" cy="4059234"/>
          </a:xfrm>
          <a:custGeom>
            <a:avLst/>
            <a:gdLst/>
            <a:ahLst/>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noFill/>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id="{D4C22394-EBC2-4FAF-A555-6C02D589E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Oval 74">
            <a:extLst>
              <a:ext uri="{FF2B5EF4-FFF2-40B4-BE49-F238E27FC236}">
                <a16:creationId xmlns:a16="http://schemas.microsoft.com/office/drawing/2014/main" id="{F7194F93-1F71-4A70-9DF1-28F183771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1147" y="5004581"/>
            <a:ext cx="962395" cy="9623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9BBC0C84-DC2A-43AE-9576-0A44295E8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3725" y="4865965"/>
            <a:ext cx="293695" cy="293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3325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4F9F79B-A093-478E-96B5-EE02BC93A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640079" y="4526280"/>
            <a:ext cx="7410681" cy="1737360"/>
          </a:xfrm>
        </p:spPr>
        <p:txBody>
          <a:bodyPr>
            <a:normAutofit/>
          </a:bodyPr>
          <a:lstStyle/>
          <a:p>
            <a:r>
              <a:rPr lang="nl-NL" sz="4800" dirty="0"/>
              <a:t>Ondervoeding</a:t>
            </a:r>
          </a:p>
        </p:txBody>
      </p:sp>
      <p:sp>
        <p:nvSpPr>
          <p:cNvPr id="3" name="Tijdelijke aanduiding voor inhoud 2"/>
          <p:cNvSpPr>
            <a:spLocks noGrp="1"/>
          </p:cNvSpPr>
          <p:nvPr>
            <p:ph idx="1"/>
          </p:nvPr>
        </p:nvSpPr>
        <p:spPr>
          <a:xfrm>
            <a:off x="640080" y="595293"/>
            <a:ext cx="5676637" cy="3463951"/>
          </a:xfrm>
        </p:spPr>
        <p:txBody>
          <a:bodyPr anchor="ctr">
            <a:normAutofit/>
          </a:bodyPr>
          <a:lstStyle/>
          <a:p>
            <a:pPr marL="0" indent="0">
              <a:buNone/>
            </a:pPr>
            <a:r>
              <a:rPr lang="nl-NL" sz="1800"/>
              <a:t>Ook in welvarende landen zijn er mensen met ondergewicht. Daarvoor zijn verschillende oorzaken:</a:t>
            </a:r>
          </a:p>
          <a:p>
            <a:pPr>
              <a:buFontTx/>
              <a:buChar char="-"/>
            </a:pPr>
            <a:r>
              <a:rPr lang="nl-NL" sz="1800"/>
              <a:t>Snelle stofwisseling</a:t>
            </a:r>
            <a:br>
              <a:rPr lang="nl-NL" sz="1800"/>
            </a:br>
            <a:r>
              <a:rPr lang="nl-NL" sz="1800"/>
              <a:t>Sommige mensen hebben een snelle stofwisseling en zijn van nature dun en komen weinig tot niet aan.</a:t>
            </a:r>
          </a:p>
          <a:p>
            <a:pPr>
              <a:buFontTx/>
              <a:buChar char="-"/>
            </a:pPr>
            <a:r>
              <a:rPr lang="nl-NL" sz="1800"/>
              <a:t>Ziekte</a:t>
            </a:r>
            <a:br>
              <a:rPr lang="nl-NL" sz="1800"/>
            </a:br>
            <a:r>
              <a:rPr lang="nl-NL" sz="1800"/>
              <a:t>Sommige mensen zijn mager als gevolg van een ziekte, zoals een verhoogde schildklierwerking. </a:t>
            </a:r>
          </a:p>
          <a:p>
            <a:pPr lvl="1"/>
            <a:endParaRPr lang="nl-NL" sz="1800"/>
          </a:p>
        </p:txBody>
      </p:sp>
      <p:sp>
        <p:nvSpPr>
          <p:cNvPr id="11" name="Freeform: Shape 10">
            <a:extLst>
              <a:ext uri="{FF2B5EF4-FFF2-40B4-BE49-F238E27FC236}">
                <a16:creationId xmlns:a16="http://schemas.microsoft.com/office/drawing/2014/main" id="{11394CD8-BD30-4B74-86F4-51FDF3383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D4C22394-EBC2-4FAF-A555-6C02D589E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F7194F93-1F71-4A70-9DF1-28F183771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32897" y="5004581"/>
            <a:ext cx="962395" cy="9623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9BBC0C84-DC2A-43AE-9576-0A44295E8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3725" y="4865965"/>
            <a:ext cx="293695" cy="293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Afbeelding 3"/>
          <p:cNvPicPr>
            <a:picLocks noChangeAspect="1"/>
          </p:cNvPicPr>
          <p:nvPr/>
        </p:nvPicPr>
        <p:blipFill>
          <a:blip r:embed="rId2"/>
          <a:stretch>
            <a:fillRect/>
          </a:stretch>
        </p:blipFill>
        <p:spPr>
          <a:xfrm>
            <a:off x="0" y="6165669"/>
            <a:ext cx="2169840" cy="692331"/>
          </a:xfrm>
          <a:prstGeom prst="rect">
            <a:avLst/>
          </a:prstGeom>
        </p:spPr>
      </p:pic>
    </p:spTree>
    <p:extLst>
      <p:ext uri="{BB962C8B-B14F-4D97-AF65-F5344CB8AC3E}">
        <p14:creationId xmlns:p14="http://schemas.microsoft.com/office/powerpoint/2010/main" val="2672684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Tijdelijke aanduiding voor inhoud 9">
            <a:extLst>
              <a:ext uri="{FF2B5EF4-FFF2-40B4-BE49-F238E27FC236}">
                <a16:creationId xmlns:a16="http://schemas.microsoft.com/office/drawing/2014/main" id="{82AE5E98-F413-C546-9B74-1B548AA2A7B9}"/>
              </a:ext>
            </a:extLst>
          </p:cNvPr>
          <p:cNvGraphicFramePr>
            <a:graphicFrameLocks noGrp="1"/>
          </p:cNvGraphicFramePr>
          <p:nvPr>
            <p:ph idx="1"/>
            <p:extLst>
              <p:ext uri="{D42A27DB-BD31-4B8C-83A1-F6EECF244321}">
                <p14:modId xmlns:p14="http://schemas.microsoft.com/office/powerpoint/2010/main" val="1998403919"/>
              </p:ext>
            </p:extLst>
          </p:nvPr>
        </p:nvGraphicFramePr>
        <p:xfrm>
          <a:off x="1066968" y="1504847"/>
          <a:ext cx="10058066" cy="3848306"/>
        </p:xfrm>
        <a:graphic>
          <a:graphicData uri="http://schemas.openxmlformats.org/drawingml/2006/table">
            <a:tbl>
              <a:tblPr firstRow="1" bandRow="1"/>
              <a:tblGrid>
                <a:gridCol w="3865145">
                  <a:extLst>
                    <a:ext uri="{9D8B030D-6E8A-4147-A177-3AD203B41FA5}">
                      <a16:colId xmlns:a16="http://schemas.microsoft.com/office/drawing/2014/main" val="494504090"/>
                    </a:ext>
                  </a:extLst>
                </a:gridCol>
                <a:gridCol w="2827204">
                  <a:extLst>
                    <a:ext uri="{9D8B030D-6E8A-4147-A177-3AD203B41FA5}">
                      <a16:colId xmlns:a16="http://schemas.microsoft.com/office/drawing/2014/main" val="523151123"/>
                    </a:ext>
                  </a:extLst>
                </a:gridCol>
                <a:gridCol w="3365717">
                  <a:extLst>
                    <a:ext uri="{9D8B030D-6E8A-4147-A177-3AD203B41FA5}">
                      <a16:colId xmlns:a16="http://schemas.microsoft.com/office/drawing/2014/main" val="2591705101"/>
                    </a:ext>
                  </a:extLst>
                </a:gridCol>
              </a:tblGrid>
              <a:tr h="764302">
                <a:tc gridSpan="3">
                  <a:txBody>
                    <a:bodyPr/>
                    <a:lstStyle/>
                    <a:p>
                      <a:r>
                        <a:rPr lang="nl-NL" sz="3300"/>
                        <a:t>Classificatie van BMI bij volwassenen</a:t>
                      </a:r>
                    </a:p>
                  </a:txBody>
                  <a:tcPr marL="160801" marR="160801" marT="80399" marB="80399" anchor="ct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3986474625"/>
                  </a:ext>
                </a:extLst>
              </a:tr>
              <a:tr h="771001">
                <a:tc>
                  <a:txBody>
                    <a:bodyPr/>
                    <a:lstStyle/>
                    <a:p>
                      <a:pPr algn="l" fontAlgn="t"/>
                      <a:r>
                        <a:rPr lang="nl-NL" sz="3300">
                          <a:effectLst/>
                        </a:rPr>
                        <a:t>Normaal gewicht</a:t>
                      </a:r>
                    </a:p>
                  </a:txBody>
                  <a:tcPr marL="83749" marR="83749" marT="83749" marB="83749" anchor="ctr">
                    <a:lnL w="12700" cap="flat" cmpd="sng" algn="ctr">
                      <a:solidFill>
                        <a:srgbClr val="D5D5D5"/>
                      </a:solidFill>
                      <a:prstDash val="dot"/>
                      <a:round/>
                      <a:headEnd type="none" w="med" len="med"/>
                      <a:tailEnd type="none" w="med" len="med"/>
                    </a:lnL>
                    <a:lnR w="12700" cap="flat" cmpd="sng" algn="ctr">
                      <a:solidFill>
                        <a:srgbClr val="D5D5D5"/>
                      </a:solidFill>
                      <a:prstDash val="dot"/>
                      <a:round/>
                      <a:headEnd type="none" w="med" len="med"/>
                      <a:tailEnd type="none" w="med" len="med"/>
                    </a:lnR>
                    <a:lnB w="12700" cap="flat" cmpd="sng" algn="ctr">
                      <a:solidFill>
                        <a:srgbClr val="D5D5D5"/>
                      </a:solidFill>
                      <a:prstDash val="dot"/>
                      <a:round/>
                      <a:headEnd type="none" w="med" len="med"/>
                      <a:tailEnd type="none" w="med" len="med"/>
                    </a:lnB>
                    <a:solidFill>
                      <a:srgbClr val="FFFFFF"/>
                    </a:solidFill>
                  </a:tcPr>
                </a:tc>
                <a:tc>
                  <a:txBody>
                    <a:bodyPr/>
                    <a:lstStyle/>
                    <a:p>
                      <a:pPr algn="l" fontAlgn="t"/>
                      <a:r>
                        <a:rPr lang="nl-NL" sz="3300">
                          <a:effectLst/>
                        </a:rPr>
                        <a:t>BMI</a:t>
                      </a:r>
                    </a:p>
                  </a:txBody>
                  <a:tcPr marL="83749" marR="83749" marT="83749" marB="83749" anchor="ctr">
                    <a:lnL w="12700" cap="flat" cmpd="sng" algn="ctr">
                      <a:solidFill>
                        <a:srgbClr val="D5D5D5"/>
                      </a:solidFill>
                      <a:prstDash val="dot"/>
                      <a:round/>
                      <a:headEnd type="none" w="med" len="med"/>
                      <a:tailEnd type="none" w="med" len="med"/>
                    </a:lnL>
                    <a:lnR w="12700" cap="flat" cmpd="sng" algn="ctr">
                      <a:solidFill>
                        <a:srgbClr val="D5D5D5"/>
                      </a:solidFill>
                      <a:prstDash val="dot"/>
                      <a:round/>
                      <a:headEnd type="none" w="med" len="med"/>
                      <a:tailEnd type="none" w="med" len="med"/>
                    </a:lnR>
                    <a:lnT w="12700" cap="flat" cmpd="sng" algn="ctr">
                      <a:solidFill>
                        <a:srgbClr val="D5D5D5"/>
                      </a:solidFill>
                      <a:prstDash val="dot"/>
                      <a:round/>
                      <a:headEnd type="none" w="med" len="med"/>
                      <a:tailEnd type="none" w="med" len="med"/>
                    </a:lnT>
                    <a:lnB w="12700" cap="flat" cmpd="sng" algn="ctr">
                      <a:solidFill>
                        <a:srgbClr val="D5D5D5"/>
                      </a:solidFill>
                      <a:prstDash val="dot"/>
                      <a:round/>
                      <a:headEnd type="none" w="med" len="med"/>
                      <a:tailEnd type="none" w="med" len="med"/>
                    </a:lnB>
                    <a:solidFill>
                      <a:srgbClr val="FFFFFF"/>
                    </a:solidFill>
                  </a:tcPr>
                </a:tc>
                <a:tc>
                  <a:txBody>
                    <a:bodyPr/>
                    <a:lstStyle/>
                    <a:p>
                      <a:pPr algn="l" fontAlgn="t"/>
                      <a:r>
                        <a:rPr lang="nl-NL" sz="3300">
                          <a:effectLst/>
                        </a:rPr>
                        <a:t>18,5-24,9</a:t>
                      </a:r>
                    </a:p>
                  </a:txBody>
                  <a:tcPr marL="83749" marR="83749" marT="83749" marB="83749" anchor="ctr">
                    <a:lnL w="12700" cap="flat" cmpd="sng" algn="ctr">
                      <a:solidFill>
                        <a:srgbClr val="D5D5D5"/>
                      </a:solidFill>
                      <a:prstDash val="dot"/>
                      <a:round/>
                      <a:headEnd type="none" w="med" len="med"/>
                      <a:tailEnd type="none" w="med" len="med"/>
                    </a:lnL>
                    <a:lnR w="12700" cap="flat" cmpd="sng" algn="ctr">
                      <a:solidFill>
                        <a:srgbClr val="D5D5D5"/>
                      </a:solidFill>
                      <a:prstDash val="dot"/>
                      <a:round/>
                      <a:headEnd type="none" w="med" len="med"/>
                      <a:tailEnd type="none" w="med" len="med"/>
                    </a:lnR>
                    <a:lnT w="12700" cap="flat" cmpd="sng" algn="ctr">
                      <a:solidFill>
                        <a:srgbClr val="D5D5D5"/>
                      </a:solidFill>
                      <a:prstDash val="dot"/>
                      <a:round/>
                      <a:headEnd type="none" w="med" len="med"/>
                      <a:tailEnd type="none" w="med" len="med"/>
                    </a:lnT>
                    <a:lnB w="12700" cap="flat" cmpd="sng" algn="ctr">
                      <a:solidFill>
                        <a:srgbClr val="D5D5D5"/>
                      </a:solidFill>
                      <a:prstDash val="dot"/>
                      <a:round/>
                      <a:headEnd type="none" w="med" len="med"/>
                      <a:tailEnd type="none" w="med" len="med"/>
                    </a:lnB>
                    <a:solidFill>
                      <a:srgbClr val="FFFFFF"/>
                    </a:solidFill>
                  </a:tcPr>
                </a:tc>
                <a:extLst>
                  <a:ext uri="{0D108BD9-81ED-4DB2-BD59-A6C34878D82A}">
                    <a16:rowId xmlns:a16="http://schemas.microsoft.com/office/drawing/2014/main" val="3574401225"/>
                  </a:ext>
                </a:extLst>
              </a:tr>
              <a:tr h="771001">
                <a:tc>
                  <a:txBody>
                    <a:bodyPr/>
                    <a:lstStyle/>
                    <a:p>
                      <a:pPr algn="l" fontAlgn="t"/>
                      <a:r>
                        <a:rPr lang="nl-NL" sz="3300">
                          <a:effectLst/>
                        </a:rPr>
                        <a:t>Overgewicht</a:t>
                      </a:r>
                    </a:p>
                  </a:txBody>
                  <a:tcPr marL="83749" marR="83749" marT="83749" marB="83749" anchor="ctr">
                    <a:lnL w="12700" cap="flat" cmpd="sng" algn="ctr">
                      <a:solidFill>
                        <a:srgbClr val="D5D5D5"/>
                      </a:solidFill>
                      <a:prstDash val="dot"/>
                      <a:round/>
                      <a:headEnd type="none" w="med" len="med"/>
                      <a:tailEnd type="none" w="med" len="med"/>
                    </a:lnL>
                    <a:lnR w="12700" cap="flat" cmpd="sng" algn="ctr">
                      <a:solidFill>
                        <a:srgbClr val="D5D5D5"/>
                      </a:solidFill>
                      <a:prstDash val="dot"/>
                      <a:round/>
                      <a:headEnd type="none" w="med" len="med"/>
                      <a:tailEnd type="none" w="med" len="med"/>
                    </a:lnR>
                    <a:lnT w="12700" cap="flat" cmpd="sng" algn="ctr">
                      <a:solidFill>
                        <a:srgbClr val="D5D5D5"/>
                      </a:solidFill>
                      <a:prstDash val="dot"/>
                      <a:round/>
                      <a:headEnd type="none" w="med" len="med"/>
                      <a:tailEnd type="none" w="med" len="med"/>
                    </a:lnT>
                    <a:lnB w="12700" cap="flat" cmpd="sng" algn="ctr">
                      <a:solidFill>
                        <a:srgbClr val="D5D5D5"/>
                      </a:solidFill>
                      <a:prstDash val="dot"/>
                      <a:round/>
                      <a:headEnd type="none" w="med" len="med"/>
                      <a:tailEnd type="none" w="med" len="med"/>
                    </a:lnB>
                    <a:solidFill>
                      <a:srgbClr val="FFFFFF"/>
                    </a:solidFill>
                  </a:tcPr>
                </a:tc>
                <a:tc>
                  <a:txBody>
                    <a:bodyPr/>
                    <a:lstStyle/>
                    <a:p>
                      <a:pPr algn="l" fontAlgn="t"/>
                      <a:r>
                        <a:rPr lang="nl-NL" sz="3300">
                          <a:effectLst/>
                        </a:rPr>
                        <a:t>BMI</a:t>
                      </a:r>
                    </a:p>
                  </a:txBody>
                  <a:tcPr marL="83749" marR="83749" marT="83749" marB="83749" anchor="ctr">
                    <a:lnL w="12700" cap="flat" cmpd="sng" algn="ctr">
                      <a:solidFill>
                        <a:srgbClr val="D5D5D5"/>
                      </a:solidFill>
                      <a:prstDash val="dot"/>
                      <a:round/>
                      <a:headEnd type="none" w="med" len="med"/>
                      <a:tailEnd type="none" w="med" len="med"/>
                    </a:lnL>
                    <a:lnR w="12700" cap="flat" cmpd="sng" algn="ctr">
                      <a:solidFill>
                        <a:srgbClr val="D5D5D5"/>
                      </a:solidFill>
                      <a:prstDash val="dot"/>
                      <a:round/>
                      <a:headEnd type="none" w="med" len="med"/>
                      <a:tailEnd type="none" w="med" len="med"/>
                    </a:lnR>
                    <a:lnT w="12700" cap="flat" cmpd="sng" algn="ctr">
                      <a:solidFill>
                        <a:srgbClr val="D5D5D5"/>
                      </a:solidFill>
                      <a:prstDash val="dot"/>
                      <a:round/>
                      <a:headEnd type="none" w="med" len="med"/>
                      <a:tailEnd type="none" w="med" len="med"/>
                    </a:lnT>
                    <a:lnB w="12700" cap="flat" cmpd="sng" algn="ctr">
                      <a:solidFill>
                        <a:srgbClr val="D5D5D5"/>
                      </a:solidFill>
                      <a:prstDash val="dot"/>
                      <a:round/>
                      <a:headEnd type="none" w="med" len="med"/>
                      <a:tailEnd type="none" w="med" len="med"/>
                    </a:lnB>
                    <a:solidFill>
                      <a:srgbClr val="FFFFFF"/>
                    </a:solidFill>
                  </a:tcPr>
                </a:tc>
                <a:tc>
                  <a:txBody>
                    <a:bodyPr/>
                    <a:lstStyle/>
                    <a:p>
                      <a:pPr algn="l" fontAlgn="t"/>
                      <a:r>
                        <a:rPr lang="nl-NL" sz="3300">
                          <a:effectLst/>
                        </a:rPr>
                        <a:t>25-29,9</a:t>
                      </a:r>
                    </a:p>
                  </a:txBody>
                  <a:tcPr marL="83749" marR="83749" marT="83749" marB="83749" anchor="ctr">
                    <a:lnL w="12700" cap="flat" cmpd="sng" algn="ctr">
                      <a:solidFill>
                        <a:srgbClr val="D5D5D5"/>
                      </a:solidFill>
                      <a:prstDash val="dot"/>
                      <a:round/>
                      <a:headEnd type="none" w="med" len="med"/>
                      <a:tailEnd type="none" w="med" len="med"/>
                    </a:lnL>
                    <a:lnR w="12700" cap="flat" cmpd="sng" algn="ctr">
                      <a:solidFill>
                        <a:srgbClr val="D5D5D5"/>
                      </a:solidFill>
                      <a:prstDash val="dot"/>
                      <a:round/>
                      <a:headEnd type="none" w="med" len="med"/>
                      <a:tailEnd type="none" w="med" len="med"/>
                    </a:lnR>
                    <a:lnT w="12700" cap="flat" cmpd="sng" algn="ctr">
                      <a:solidFill>
                        <a:srgbClr val="D5D5D5"/>
                      </a:solidFill>
                      <a:prstDash val="dot"/>
                      <a:round/>
                      <a:headEnd type="none" w="med" len="med"/>
                      <a:tailEnd type="none" w="med" len="med"/>
                    </a:lnT>
                    <a:lnB w="12700" cap="flat" cmpd="sng" algn="ctr">
                      <a:solidFill>
                        <a:srgbClr val="D5D5D5"/>
                      </a:solidFill>
                      <a:prstDash val="dot"/>
                      <a:round/>
                      <a:headEnd type="none" w="med" len="med"/>
                      <a:tailEnd type="none" w="med" len="med"/>
                    </a:lnB>
                    <a:solidFill>
                      <a:srgbClr val="FFFFFF"/>
                    </a:solidFill>
                  </a:tcPr>
                </a:tc>
                <a:extLst>
                  <a:ext uri="{0D108BD9-81ED-4DB2-BD59-A6C34878D82A}">
                    <a16:rowId xmlns:a16="http://schemas.microsoft.com/office/drawing/2014/main" val="2507953912"/>
                  </a:ext>
                </a:extLst>
              </a:tr>
              <a:tr h="771001">
                <a:tc>
                  <a:txBody>
                    <a:bodyPr/>
                    <a:lstStyle/>
                    <a:p>
                      <a:pPr algn="l" fontAlgn="t"/>
                      <a:r>
                        <a:rPr lang="nl-NL" sz="3300">
                          <a:effectLst/>
                        </a:rPr>
                        <a:t>Obesitas</a:t>
                      </a:r>
                    </a:p>
                  </a:txBody>
                  <a:tcPr marL="83749" marR="83749" marT="83749" marB="83749" anchor="ctr">
                    <a:lnL w="12700" cap="flat" cmpd="sng" algn="ctr">
                      <a:solidFill>
                        <a:srgbClr val="D5D5D5"/>
                      </a:solidFill>
                      <a:prstDash val="dot"/>
                      <a:round/>
                      <a:headEnd type="none" w="med" len="med"/>
                      <a:tailEnd type="none" w="med" len="med"/>
                    </a:lnL>
                    <a:lnR w="12700" cap="flat" cmpd="sng" algn="ctr">
                      <a:solidFill>
                        <a:srgbClr val="D5D5D5"/>
                      </a:solidFill>
                      <a:prstDash val="dot"/>
                      <a:round/>
                      <a:headEnd type="none" w="med" len="med"/>
                      <a:tailEnd type="none" w="med" len="med"/>
                    </a:lnR>
                    <a:lnT w="12700" cap="flat" cmpd="sng" algn="ctr">
                      <a:solidFill>
                        <a:srgbClr val="D5D5D5"/>
                      </a:solidFill>
                      <a:prstDash val="dot"/>
                      <a:round/>
                      <a:headEnd type="none" w="med" len="med"/>
                      <a:tailEnd type="none" w="med" len="med"/>
                    </a:lnT>
                    <a:lnB w="12700" cap="flat" cmpd="sng" algn="ctr">
                      <a:solidFill>
                        <a:srgbClr val="D5D5D5"/>
                      </a:solidFill>
                      <a:prstDash val="dot"/>
                      <a:round/>
                      <a:headEnd type="none" w="med" len="med"/>
                      <a:tailEnd type="none" w="med" len="med"/>
                    </a:lnB>
                    <a:solidFill>
                      <a:srgbClr val="FFFFFF"/>
                    </a:solidFill>
                  </a:tcPr>
                </a:tc>
                <a:tc>
                  <a:txBody>
                    <a:bodyPr/>
                    <a:lstStyle/>
                    <a:p>
                      <a:pPr algn="l" fontAlgn="t"/>
                      <a:r>
                        <a:rPr lang="nl-NL" sz="3300">
                          <a:effectLst/>
                        </a:rPr>
                        <a:t>BMI</a:t>
                      </a:r>
                    </a:p>
                  </a:txBody>
                  <a:tcPr marL="83749" marR="83749" marT="83749" marB="83749" anchor="ctr">
                    <a:lnL w="12700" cap="flat" cmpd="sng" algn="ctr">
                      <a:solidFill>
                        <a:srgbClr val="D5D5D5"/>
                      </a:solidFill>
                      <a:prstDash val="dot"/>
                      <a:round/>
                      <a:headEnd type="none" w="med" len="med"/>
                      <a:tailEnd type="none" w="med" len="med"/>
                    </a:lnL>
                    <a:lnR w="12700" cap="flat" cmpd="sng" algn="ctr">
                      <a:solidFill>
                        <a:srgbClr val="D5D5D5"/>
                      </a:solidFill>
                      <a:prstDash val="dot"/>
                      <a:round/>
                      <a:headEnd type="none" w="med" len="med"/>
                      <a:tailEnd type="none" w="med" len="med"/>
                    </a:lnR>
                    <a:lnT w="12700" cap="flat" cmpd="sng" algn="ctr">
                      <a:solidFill>
                        <a:srgbClr val="D5D5D5"/>
                      </a:solidFill>
                      <a:prstDash val="dot"/>
                      <a:round/>
                      <a:headEnd type="none" w="med" len="med"/>
                      <a:tailEnd type="none" w="med" len="med"/>
                    </a:lnT>
                    <a:lnB w="12700" cap="flat" cmpd="sng" algn="ctr">
                      <a:solidFill>
                        <a:srgbClr val="D5D5D5"/>
                      </a:solidFill>
                      <a:prstDash val="dot"/>
                      <a:round/>
                      <a:headEnd type="none" w="med" len="med"/>
                      <a:tailEnd type="none" w="med" len="med"/>
                    </a:lnB>
                    <a:solidFill>
                      <a:srgbClr val="FFFFFF"/>
                    </a:solidFill>
                  </a:tcPr>
                </a:tc>
                <a:tc>
                  <a:txBody>
                    <a:bodyPr/>
                    <a:lstStyle/>
                    <a:p>
                      <a:pPr algn="l" fontAlgn="t"/>
                      <a:r>
                        <a:rPr lang="nl-NL" sz="3300">
                          <a:effectLst/>
                        </a:rPr>
                        <a:t>30-39,9</a:t>
                      </a:r>
                    </a:p>
                  </a:txBody>
                  <a:tcPr marL="83749" marR="83749" marT="83749" marB="83749" anchor="ctr">
                    <a:lnL w="12700" cap="flat" cmpd="sng" algn="ctr">
                      <a:solidFill>
                        <a:srgbClr val="D5D5D5"/>
                      </a:solidFill>
                      <a:prstDash val="dot"/>
                      <a:round/>
                      <a:headEnd type="none" w="med" len="med"/>
                      <a:tailEnd type="none" w="med" len="med"/>
                    </a:lnL>
                    <a:lnR w="12700" cap="flat" cmpd="sng" algn="ctr">
                      <a:solidFill>
                        <a:srgbClr val="D5D5D5"/>
                      </a:solidFill>
                      <a:prstDash val="dot"/>
                      <a:round/>
                      <a:headEnd type="none" w="med" len="med"/>
                      <a:tailEnd type="none" w="med" len="med"/>
                    </a:lnR>
                    <a:lnT w="12700" cap="flat" cmpd="sng" algn="ctr">
                      <a:solidFill>
                        <a:srgbClr val="D5D5D5"/>
                      </a:solidFill>
                      <a:prstDash val="dot"/>
                      <a:round/>
                      <a:headEnd type="none" w="med" len="med"/>
                      <a:tailEnd type="none" w="med" len="med"/>
                    </a:lnT>
                    <a:lnB w="12700" cap="flat" cmpd="sng" algn="ctr">
                      <a:solidFill>
                        <a:srgbClr val="D5D5D5"/>
                      </a:solidFill>
                      <a:prstDash val="dot"/>
                      <a:round/>
                      <a:headEnd type="none" w="med" len="med"/>
                      <a:tailEnd type="none" w="med" len="med"/>
                    </a:lnB>
                    <a:solidFill>
                      <a:srgbClr val="FFFFFF"/>
                    </a:solidFill>
                  </a:tcPr>
                </a:tc>
                <a:extLst>
                  <a:ext uri="{0D108BD9-81ED-4DB2-BD59-A6C34878D82A}">
                    <a16:rowId xmlns:a16="http://schemas.microsoft.com/office/drawing/2014/main" val="1883028605"/>
                  </a:ext>
                </a:extLst>
              </a:tr>
              <a:tr h="771001">
                <a:tc>
                  <a:txBody>
                    <a:bodyPr/>
                    <a:lstStyle/>
                    <a:p>
                      <a:pPr algn="l" fontAlgn="t"/>
                      <a:r>
                        <a:rPr lang="nl-NL" sz="3300">
                          <a:effectLst/>
                        </a:rPr>
                        <a:t>Morbide obesitas</a:t>
                      </a:r>
                    </a:p>
                  </a:txBody>
                  <a:tcPr marL="83749" marR="83749" marT="83749" marB="83749" anchor="ctr">
                    <a:lnL w="12700" cap="flat" cmpd="sng" algn="ctr">
                      <a:solidFill>
                        <a:srgbClr val="D5D5D5"/>
                      </a:solidFill>
                      <a:prstDash val="dot"/>
                      <a:round/>
                      <a:headEnd type="none" w="med" len="med"/>
                      <a:tailEnd type="none" w="med" len="med"/>
                    </a:lnL>
                    <a:lnR w="12700" cap="flat" cmpd="sng" algn="ctr">
                      <a:solidFill>
                        <a:srgbClr val="D5D5D5"/>
                      </a:solidFill>
                      <a:prstDash val="dot"/>
                      <a:round/>
                      <a:headEnd type="none" w="med" len="med"/>
                      <a:tailEnd type="none" w="med" len="med"/>
                    </a:lnR>
                    <a:lnT w="12700" cap="flat" cmpd="sng" algn="ctr">
                      <a:solidFill>
                        <a:srgbClr val="D5D5D5"/>
                      </a:solidFill>
                      <a:prstDash val="dot"/>
                      <a:round/>
                      <a:headEnd type="none" w="med" len="med"/>
                      <a:tailEnd type="none" w="med" len="med"/>
                    </a:lnT>
                    <a:lnB w="12700" cap="flat" cmpd="sng" algn="ctr">
                      <a:solidFill>
                        <a:srgbClr val="D5D5D5"/>
                      </a:solidFill>
                      <a:prstDash val="dot"/>
                      <a:round/>
                      <a:headEnd type="none" w="med" len="med"/>
                      <a:tailEnd type="none" w="med" len="med"/>
                    </a:lnB>
                    <a:solidFill>
                      <a:srgbClr val="FFFFFF"/>
                    </a:solidFill>
                  </a:tcPr>
                </a:tc>
                <a:tc>
                  <a:txBody>
                    <a:bodyPr/>
                    <a:lstStyle/>
                    <a:p>
                      <a:pPr algn="l" fontAlgn="t"/>
                      <a:r>
                        <a:rPr lang="nl-NL" sz="3300">
                          <a:effectLst/>
                        </a:rPr>
                        <a:t>BMI</a:t>
                      </a:r>
                    </a:p>
                  </a:txBody>
                  <a:tcPr marL="83749" marR="83749" marT="83749" marB="83749" anchor="ctr">
                    <a:lnL w="12700" cap="flat" cmpd="sng" algn="ctr">
                      <a:solidFill>
                        <a:srgbClr val="D5D5D5"/>
                      </a:solidFill>
                      <a:prstDash val="dot"/>
                      <a:round/>
                      <a:headEnd type="none" w="med" len="med"/>
                      <a:tailEnd type="none" w="med" len="med"/>
                    </a:lnL>
                    <a:lnR w="12700" cap="flat" cmpd="sng" algn="ctr">
                      <a:solidFill>
                        <a:srgbClr val="D5D5D5"/>
                      </a:solidFill>
                      <a:prstDash val="dot"/>
                      <a:round/>
                      <a:headEnd type="none" w="med" len="med"/>
                      <a:tailEnd type="none" w="med" len="med"/>
                    </a:lnR>
                    <a:lnT w="12700" cap="flat" cmpd="sng" algn="ctr">
                      <a:solidFill>
                        <a:srgbClr val="D5D5D5"/>
                      </a:solidFill>
                      <a:prstDash val="dot"/>
                      <a:round/>
                      <a:headEnd type="none" w="med" len="med"/>
                      <a:tailEnd type="none" w="med" len="med"/>
                    </a:lnT>
                    <a:lnB w="12700" cap="flat" cmpd="sng" algn="ctr">
                      <a:solidFill>
                        <a:srgbClr val="D5D5D5"/>
                      </a:solidFill>
                      <a:prstDash val="dot"/>
                      <a:round/>
                      <a:headEnd type="none" w="med" len="med"/>
                      <a:tailEnd type="none" w="med" len="med"/>
                    </a:lnB>
                    <a:solidFill>
                      <a:srgbClr val="FFFFFF"/>
                    </a:solidFill>
                  </a:tcPr>
                </a:tc>
                <a:tc>
                  <a:txBody>
                    <a:bodyPr/>
                    <a:lstStyle/>
                    <a:p>
                      <a:pPr algn="l" fontAlgn="t"/>
                      <a:r>
                        <a:rPr lang="nl-NL" sz="3300">
                          <a:effectLst/>
                        </a:rPr>
                        <a:t>≥ 40</a:t>
                      </a:r>
                    </a:p>
                  </a:txBody>
                  <a:tcPr marL="83749" marR="83749" marT="83749" marB="83749" anchor="ctr">
                    <a:lnL w="12700" cap="flat" cmpd="sng" algn="ctr">
                      <a:solidFill>
                        <a:srgbClr val="D5D5D5"/>
                      </a:solidFill>
                      <a:prstDash val="dot"/>
                      <a:round/>
                      <a:headEnd type="none" w="med" len="med"/>
                      <a:tailEnd type="none" w="med" len="med"/>
                    </a:lnL>
                    <a:lnR w="12700" cap="flat" cmpd="sng" algn="ctr">
                      <a:solidFill>
                        <a:srgbClr val="D5D5D5"/>
                      </a:solidFill>
                      <a:prstDash val="dot"/>
                      <a:round/>
                      <a:headEnd type="none" w="med" len="med"/>
                      <a:tailEnd type="none" w="med" len="med"/>
                    </a:lnR>
                    <a:lnT w="12700" cap="flat" cmpd="sng" algn="ctr">
                      <a:solidFill>
                        <a:srgbClr val="D5D5D5"/>
                      </a:solidFill>
                      <a:prstDash val="dot"/>
                      <a:round/>
                      <a:headEnd type="none" w="med" len="med"/>
                      <a:tailEnd type="none" w="med" len="med"/>
                    </a:lnT>
                    <a:lnB w="12700" cap="flat" cmpd="sng" algn="ctr">
                      <a:solidFill>
                        <a:srgbClr val="D5D5D5"/>
                      </a:solidFill>
                      <a:prstDash val="dot"/>
                      <a:round/>
                      <a:headEnd type="none" w="med" len="med"/>
                      <a:tailEnd type="none" w="med" len="med"/>
                    </a:lnB>
                    <a:solidFill>
                      <a:srgbClr val="FFFFFF"/>
                    </a:solidFill>
                  </a:tcPr>
                </a:tc>
                <a:extLst>
                  <a:ext uri="{0D108BD9-81ED-4DB2-BD59-A6C34878D82A}">
                    <a16:rowId xmlns:a16="http://schemas.microsoft.com/office/drawing/2014/main" val="1705982966"/>
                  </a:ext>
                </a:extLst>
              </a:tr>
            </a:tbl>
          </a:graphicData>
        </a:graphic>
      </p:graphicFrame>
    </p:spTree>
    <p:extLst>
      <p:ext uri="{BB962C8B-B14F-4D97-AF65-F5344CB8AC3E}">
        <p14:creationId xmlns:p14="http://schemas.microsoft.com/office/powerpoint/2010/main" val="1068474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31C5DC92-5E0D-0F47-ADBA-5AA6E8576FC9}"/>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a:solidFill>
                  <a:srgbClr val="FFFFFF"/>
                </a:solidFill>
                <a:latin typeface="+mj-lt"/>
                <a:ea typeface="+mj-ea"/>
                <a:cs typeface="+mj-cs"/>
              </a:rPr>
              <a:t>Er wordt steeds meer bekend over obesitas..</a:t>
            </a:r>
          </a:p>
        </p:txBody>
      </p:sp>
      <p:cxnSp>
        <p:nvCxnSpPr>
          <p:cNvPr id="12" name="Straight Connector 11">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Tijdelijke aanduiding voor inhoud 4" descr="Afbeelding met tekst&#10;&#10;Automatisch gegenereerde beschrijving">
            <a:extLst>
              <a:ext uri="{FF2B5EF4-FFF2-40B4-BE49-F238E27FC236}">
                <a16:creationId xmlns:a16="http://schemas.microsoft.com/office/drawing/2014/main" id="{F1CC0A71-B193-CE4F-8A52-94E5C9A25F82}"/>
              </a:ext>
            </a:extLst>
          </p:cNvPr>
          <p:cNvPicPr>
            <a:picLocks noGrp="1" noChangeAspect="1"/>
          </p:cNvPicPr>
          <p:nvPr>
            <p:ph idx="1"/>
          </p:nvPr>
        </p:nvPicPr>
        <p:blipFill>
          <a:blip r:embed="rId3"/>
          <a:stretch>
            <a:fillRect/>
          </a:stretch>
        </p:blipFill>
        <p:spPr>
          <a:xfrm>
            <a:off x="6592846" y="492573"/>
            <a:ext cx="3675497" cy="5880796"/>
          </a:xfrm>
          <a:prstGeom prst="rect">
            <a:avLst/>
          </a:prstGeom>
        </p:spPr>
      </p:pic>
      <p:sp>
        <p:nvSpPr>
          <p:cNvPr id="3" name="Rechthoek 2">
            <a:extLst>
              <a:ext uri="{FF2B5EF4-FFF2-40B4-BE49-F238E27FC236}">
                <a16:creationId xmlns:a16="http://schemas.microsoft.com/office/drawing/2014/main" id="{FEB5FECE-9539-CA48-877A-C76C89C2CFBB}"/>
              </a:ext>
            </a:extLst>
          </p:cNvPr>
          <p:cNvSpPr/>
          <p:nvPr/>
        </p:nvSpPr>
        <p:spPr>
          <a:xfrm>
            <a:off x="500063" y="4651500"/>
            <a:ext cx="3873729"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Filmpje Liesbeth van Rossum</a:t>
            </a:r>
            <a:endPar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9480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6F63B8-527C-5344-A3D4-FEC24F21D6A7}"/>
              </a:ext>
            </a:extLst>
          </p:cNvPr>
          <p:cNvSpPr>
            <a:spLocks noGrp="1"/>
          </p:cNvSpPr>
          <p:nvPr>
            <p:ph type="title"/>
          </p:nvPr>
        </p:nvSpPr>
        <p:spPr/>
        <p:txBody>
          <a:bodyPr/>
          <a:lstStyle/>
          <a:p>
            <a:r>
              <a:rPr lang="nl-NL" dirty="0"/>
              <a:t>Eetstoornissen</a:t>
            </a:r>
          </a:p>
        </p:txBody>
      </p:sp>
      <p:sp>
        <p:nvSpPr>
          <p:cNvPr id="3" name="Tijdelijke aanduiding voor inhoud 2">
            <a:extLst>
              <a:ext uri="{FF2B5EF4-FFF2-40B4-BE49-F238E27FC236}">
                <a16:creationId xmlns:a16="http://schemas.microsoft.com/office/drawing/2014/main" id="{7256CAA6-F054-204E-81BE-BEB489FA2431}"/>
              </a:ext>
            </a:extLst>
          </p:cNvPr>
          <p:cNvSpPr>
            <a:spLocks noGrp="1"/>
          </p:cNvSpPr>
          <p:nvPr>
            <p:ph idx="1"/>
          </p:nvPr>
        </p:nvSpPr>
        <p:spPr/>
        <p:txBody>
          <a:bodyPr/>
          <a:lstStyle/>
          <a:p>
            <a:pPr marL="0" indent="0">
              <a:buNone/>
            </a:pPr>
            <a:r>
              <a:rPr lang="nl-NL" dirty="0"/>
              <a:t>Eetstoornissen zijn psychiatrische aandoeningen met verstoord eetgedrag  met vaak ernstige lichamelijke gevolgen zoals verlaagde bloeddruk, hartritmestoornissen, afwijkende bloedwaarden voor suiker of elektrolyten (bijvoorbeeld kaliumtekort) en groeivertraging. </a:t>
            </a:r>
          </a:p>
          <a:p>
            <a:r>
              <a:rPr lang="nl-NL" dirty="0"/>
              <a:t>anorexia nervosa (AN), </a:t>
            </a:r>
          </a:p>
          <a:p>
            <a:r>
              <a:rPr lang="nl-NL" dirty="0"/>
              <a:t>boulimia nervosa (BN), </a:t>
            </a:r>
          </a:p>
          <a:p>
            <a:r>
              <a:rPr lang="nl-NL" dirty="0"/>
              <a:t>de eetbuistoornis (</a:t>
            </a:r>
            <a:r>
              <a:rPr lang="nl-NL" dirty="0" err="1"/>
              <a:t>binge</a:t>
            </a:r>
            <a:r>
              <a:rPr lang="nl-NL" dirty="0"/>
              <a:t> </a:t>
            </a:r>
            <a:r>
              <a:rPr lang="nl-NL" dirty="0" err="1"/>
              <a:t>eating</a:t>
            </a:r>
            <a:r>
              <a:rPr lang="nl-NL" dirty="0"/>
              <a:t> disorder: BED) </a:t>
            </a:r>
          </a:p>
          <a:p>
            <a:r>
              <a:rPr lang="nl-NL" dirty="0"/>
              <a:t>de vermijdende/restrictieve voedselinnamestoornis (</a:t>
            </a:r>
            <a:r>
              <a:rPr lang="nl-NL" dirty="0" err="1"/>
              <a:t>avoidant</a:t>
            </a:r>
            <a:r>
              <a:rPr lang="nl-NL" dirty="0"/>
              <a:t>/</a:t>
            </a:r>
            <a:r>
              <a:rPr lang="nl-NL" dirty="0" err="1"/>
              <a:t>restrictive</a:t>
            </a:r>
            <a:r>
              <a:rPr lang="nl-NL" dirty="0"/>
              <a:t> food intake disorder: ARFID).</a:t>
            </a:r>
          </a:p>
        </p:txBody>
      </p:sp>
    </p:spTree>
    <p:extLst>
      <p:ext uri="{BB962C8B-B14F-4D97-AF65-F5344CB8AC3E}">
        <p14:creationId xmlns:p14="http://schemas.microsoft.com/office/powerpoint/2010/main" val="3823955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4F9F79B-A093-478E-96B5-EE02BC93A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640079" y="4526280"/>
            <a:ext cx="7410681" cy="1737360"/>
          </a:xfrm>
        </p:spPr>
        <p:txBody>
          <a:bodyPr>
            <a:normAutofit/>
          </a:bodyPr>
          <a:lstStyle/>
          <a:p>
            <a:r>
              <a:rPr lang="nl-NL" sz="4800"/>
              <a:t>Anorexia nervosa</a:t>
            </a:r>
          </a:p>
        </p:txBody>
      </p:sp>
      <p:sp>
        <p:nvSpPr>
          <p:cNvPr id="3" name="Tijdelijke aanduiding voor inhoud 2"/>
          <p:cNvSpPr>
            <a:spLocks noGrp="1"/>
          </p:cNvSpPr>
          <p:nvPr>
            <p:ph idx="1"/>
          </p:nvPr>
        </p:nvSpPr>
        <p:spPr>
          <a:xfrm>
            <a:off x="640080" y="595293"/>
            <a:ext cx="5676637" cy="3463951"/>
          </a:xfrm>
        </p:spPr>
        <p:txBody>
          <a:bodyPr anchor="ctr">
            <a:normAutofit/>
          </a:bodyPr>
          <a:lstStyle/>
          <a:p>
            <a:r>
              <a:rPr lang="nl-NL" sz="1800"/>
              <a:t>Letterlijk vertaald betekent anorexia nervosa: ‘gebrek aan eetlust door nerveuze oorzaken’.</a:t>
            </a:r>
          </a:p>
          <a:p>
            <a:r>
              <a:rPr lang="nl-NL" sz="1800"/>
              <a:t>Vaak is er echter wel eetlust, maar wordt deze onderdrukt door het gedrag. Vandaar de naam eetgedragstoornis. </a:t>
            </a:r>
          </a:p>
          <a:p>
            <a:r>
              <a:rPr lang="nl-NL" sz="1800"/>
              <a:t>Mensen met anorexia hebben een onweerstaanbare drang om af te vallen en dit wordt een verslaving. </a:t>
            </a:r>
          </a:p>
          <a:p>
            <a:r>
              <a:rPr lang="nl-NL" sz="1800"/>
              <a:t>De ziekte komt voornamelijk voor bij jonge meisjes en vrouwen (12-25 jaar) maar in mindere maten ook bij jongens. </a:t>
            </a:r>
          </a:p>
        </p:txBody>
      </p:sp>
      <p:sp>
        <p:nvSpPr>
          <p:cNvPr id="11" name="Freeform: Shape 10">
            <a:extLst>
              <a:ext uri="{FF2B5EF4-FFF2-40B4-BE49-F238E27FC236}">
                <a16:creationId xmlns:a16="http://schemas.microsoft.com/office/drawing/2014/main" id="{11394CD8-BD30-4B74-86F4-51FDF3383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D4C22394-EBC2-4FAF-A555-6C02D589E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F7194F93-1F71-4A70-9DF1-28F183771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32897" y="5004581"/>
            <a:ext cx="962395" cy="9623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9BBC0C84-DC2A-43AE-9576-0A44295E8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3725" y="4865965"/>
            <a:ext cx="293695" cy="293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Afbeelding 3"/>
          <p:cNvPicPr>
            <a:picLocks noChangeAspect="1"/>
          </p:cNvPicPr>
          <p:nvPr/>
        </p:nvPicPr>
        <p:blipFill>
          <a:blip r:embed="rId2"/>
          <a:stretch>
            <a:fillRect/>
          </a:stretch>
        </p:blipFill>
        <p:spPr>
          <a:xfrm>
            <a:off x="0" y="6165669"/>
            <a:ext cx="2169840" cy="692331"/>
          </a:xfrm>
          <a:prstGeom prst="rect">
            <a:avLst/>
          </a:prstGeom>
        </p:spPr>
      </p:pic>
    </p:spTree>
    <p:extLst>
      <p:ext uri="{BB962C8B-B14F-4D97-AF65-F5344CB8AC3E}">
        <p14:creationId xmlns:p14="http://schemas.microsoft.com/office/powerpoint/2010/main" val="20011630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4F9F79B-A093-478E-96B5-EE02BC93A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640079" y="4526280"/>
            <a:ext cx="7410681" cy="1737360"/>
          </a:xfrm>
        </p:spPr>
        <p:txBody>
          <a:bodyPr>
            <a:normAutofit/>
          </a:bodyPr>
          <a:lstStyle/>
          <a:p>
            <a:r>
              <a:rPr lang="nl-NL" sz="4800"/>
              <a:t>Oorzaak van anorexia </a:t>
            </a:r>
          </a:p>
        </p:txBody>
      </p:sp>
      <p:sp>
        <p:nvSpPr>
          <p:cNvPr id="3" name="Tijdelijke aanduiding voor inhoud 2"/>
          <p:cNvSpPr>
            <a:spLocks noGrp="1"/>
          </p:cNvSpPr>
          <p:nvPr>
            <p:ph idx="1"/>
          </p:nvPr>
        </p:nvSpPr>
        <p:spPr>
          <a:xfrm>
            <a:off x="640080" y="595293"/>
            <a:ext cx="5676637" cy="3463951"/>
          </a:xfrm>
        </p:spPr>
        <p:txBody>
          <a:bodyPr anchor="ctr">
            <a:normAutofit/>
          </a:bodyPr>
          <a:lstStyle/>
          <a:p>
            <a:pPr marL="0" indent="0">
              <a:buNone/>
            </a:pPr>
            <a:r>
              <a:rPr lang="nl-NL" sz="1800"/>
              <a:t>Wetenschappers doen al heel lang onderzoek aar de oorzaak, maar kunnen daar nog steeds geen eenduidige conclusie over trekken. </a:t>
            </a:r>
          </a:p>
          <a:p>
            <a:pPr marL="0" indent="0">
              <a:buNone/>
            </a:pPr>
            <a:r>
              <a:rPr lang="nl-NL" sz="1800"/>
              <a:t>Zowel biologische, psychologische, sociale en cultuurmaatschappelijke factoren spelen mee. </a:t>
            </a:r>
          </a:p>
          <a:p>
            <a:pPr marL="0" indent="0">
              <a:buNone/>
            </a:pPr>
            <a:r>
              <a:rPr lang="nl-NL" sz="1800"/>
              <a:t>Het vermoeden bestaat ook dat erfelijke aanleg een rol speelt. </a:t>
            </a:r>
          </a:p>
          <a:p>
            <a:pPr marL="0" indent="0">
              <a:buNone/>
            </a:pPr>
            <a:r>
              <a:rPr lang="nl-NL" sz="1800"/>
              <a:t>Het heeft waarschijnlijk wel veel te maken met angsten. </a:t>
            </a:r>
          </a:p>
        </p:txBody>
      </p:sp>
      <p:sp>
        <p:nvSpPr>
          <p:cNvPr id="11" name="Freeform: Shape 10">
            <a:extLst>
              <a:ext uri="{FF2B5EF4-FFF2-40B4-BE49-F238E27FC236}">
                <a16:creationId xmlns:a16="http://schemas.microsoft.com/office/drawing/2014/main" id="{11394CD8-BD30-4B74-86F4-51FDF3383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D4C22394-EBC2-4FAF-A555-6C02D589E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F7194F93-1F71-4A70-9DF1-28F183771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32897" y="5004581"/>
            <a:ext cx="962395" cy="9623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9BBC0C84-DC2A-43AE-9576-0A44295E8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3725" y="4865965"/>
            <a:ext cx="293695" cy="293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Afbeelding 3"/>
          <p:cNvPicPr>
            <a:picLocks noChangeAspect="1"/>
          </p:cNvPicPr>
          <p:nvPr/>
        </p:nvPicPr>
        <p:blipFill>
          <a:blip r:embed="rId2"/>
          <a:stretch>
            <a:fillRect/>
          </a:stretch>
        </p:blipFill>
        <p:spPr>
          <a:xfrm>
            <a:off x="0" y="6165669"/>
            <a:ext cx="2169840" cy="692331"/>
          </a:xfrm>
          <a:prstGeom prst="rect">
            <a:avLst/>
          </a:prstGeom>
        </p:spPr>
      </p:pic>
    </p:spTree>
    <p:extLst>
      <p:ext uri="{BB962C8B-B14F-4D97-AF65-F5344CB8AC3E}">
        <p14:creationId xmlns:p14="http://schemas.microsoft.com/office/powerpoint/2010/main" val="4078215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4F9F79B-A093-478E-96B5-EE02BC93A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640079" y="4526280"/>
            <a:ext cx="7410681" cy="1737360"/>
          </a:xfrm>
        </p:spPr>
        <p:txBody>
          <a:bodyPr>
            <a:normAutofit/>
          </a:bodyPr>
          <a:lstStyle/>
          <a:p>
            <a:r>
              <a:rPr lang="nl-NL" sz="4800"/>
              <a:t>Psychische factor van anorexia </a:t>
            </a:r>
          </a:p>
        </p:txBody>
      </p:sp>
      <p:sp>
        <p:nvSpPr>
          <p:cNvPr id="3" name="Tijdelijke aanduiding voor inhoud 2"/>
          <p:cNvSpPr>
            <a:spLocks noGrp="1"/>
          </p:cNvSpPr>
          <p:nvPr>
            <p:ph idx="1"/>
          </p:nvPr>
        </p:nvSpPr>
        <p:spPr>
          <a:xfrm>
            <a:off x="640080" y="595293"/>
            <a:ext cx="5676637" cy="3463951"/>
          </a:xfrm>
        </p:spPr>
        <p:txBody>
          <a:bodyPr anchor="ctr">
            <a:normAutofit/>
          </a:bodyPr>
          <a:lstStyle/>
          <a:p>
            <a:pPr marL="0" indent="0">
              <a:buNone/>
            </a:pPr>
            <a:r>
              <a:rPr lang="nl-NL" sz="1800"/>
              <a:t>Het lichaam geeft wel hongersignalen af, maar met gedachten wordt dit gevoel onderdrukt. </a:t>
            </a:r>
          </a:p>
          <a:p>
            <a:pPr marL="0" indent="0">
              <a:buNone/>
            </a:pPr>
            <a:r>
              <a:rPr lang="nl-NL" sz="1800"/>
              <a:t>Om door moeilijke momenten te komen zoeken anorexia patiënten elkaar online op.</a:t>
            </a:r>
          </a:p>
          <a:p>
            <a:pPr marL="0" indent="0">
              <a:buNone/>
            </a:pPr>
            <a:r>
              <a:rPr lang="nl-NL" sz="1800"/>
              <a:t>Ze noemen zichzelf ‘pro-ana’ en ‘helpen’ elkaar met foto’s en tips om minder te eten, meer te verbranden maar ook om het afwijkende gedrag voor de omgeving te verbergen. </a:t>
            </a:r>
          </a:p>
          <a:p>
            <a:endParaRPr lang="nl-NL" sz="1800"/>
          </a:p>
        </p:txBody>
      </p:sp>
      <p:sp>
        <p:nvSpPr>
          <p:cNvPr id="11" name="Freeform: Shape 10">
            <a:extLst>
              <a:ext uri="{FF2B5EF4-FFF2-40B4-BE49-F238E27FC236}">
                <a16:creationId xmlns:a16="http://schemas.microsoft.com/office/drawing/2014/main" id="{11394CD8-BD30-4B74-86F4-51FDF3383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D4C22394-EBC2-4FAF-A555-6C02D589E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F7194F93-1F71-4A70-9DF1-28F183771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32897" y="5004581"/>
            <a:ext cx="962395" cy="9623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9BBC0C84-DC2A-43AE-9576-0A44295E8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3725" y="4865965"/>
            <a:ext cx="293695" cy="293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Afbeelding 3"/>
          <p:cNvPicPr>
            <a:picLocks noChangeAspect="1"/>
          </p:cNvPicPr>
          <p:nvPr/>
        </p:nvPicPr>
        <p:blipFill>
          <a:blip r:embed="rId2"/>
          <a:stretch>
            <a:fillRect/>
          </a:stretch>
        </p:blipFill>
        <p:spPr>
          <a:xfrm>
            <a:off x="0" y="6165669"/>
            <a:ext cx="2169840" cy="692331"/>
          </a:xfrm>
          <a:prstGeom prst="rect">
            <a:avLst/>
          </a:prstGeom>
        </p:spPr>
      </p:pic>
    </p:spTree>
    <p:extLst>
      <p:ext uri="{BB962C8B-B14F-4D97-AF65-F5344CB8AC3E}">
        <p14:creationId xmlns:p14="http://schemas.microsoft.com/office/powerpoint/2010/main" val="175871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4F9F79B-A093-478E-96B5-EE02BC93A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640079" y="4526280"/>
            <a:ext cx="7410681" cy="1737360"/>
          </a:xfrm>
        </p:spPr>
        <p:txBody>
          <a:bodyPr>
            <a:normAutofit/>
          </a:bodyPr>
          <a:lstStyle/>
          <a:p>
            <a:r>
              <a:rPr lang="nl-NL" sz="4800"/>
              <a:t>Boulimia nervosa 	</a:t>
            </a:r>
          </a:p>
        </p:txBody>
      </p:sp>
      <p:sp>
        <p:nvSpPr>
          <p:cNvPr id="3" name="Tijdelijke aanduiding voor inhoud 2"/>
          <p:cNvSpPr>
            <a:spLocks noGrp="1"/>
          </p:cNvSpPr>
          <p:nvPr>
            <p:ph idx="1"/>
          </p:nvPr>
        </p:nvSpPr>
        <p:spPr>
          <a:xfrm>
            <a:off x="640080" y="595293"/>
            <a:ext cx="5676637" cy="3463951"/>
          </a:xfrm>
        </p:spPr>
        <p:txBody>
          <a:bodyPr anchor="ctr">
            <a:normAutofit/>
          </a:bodyPr>
          <a:lstStyle/>
          <a:p>
            <a:r>
              <a:rPr lang="nl-NL" sz="1800"/>
              <a:t>Een ziektebeeld tussen anorexia en obesitas. </a:t>
            </a:r>
          </a:p>
          <a:p>
            <a:r>
              <a:rPr lang="nl-NL" sz="1800"/>
              <a:t>Bij deze eetstoornis hebben patiënten ‘vreetaanvallen’ waarbij ze heel veel achter elkaar eten en vervolgens vertonen ze compensatiegedrag. </a:t>
            </a:r>
          </a:p>
          <a:p>
            <a:r>
              <a:rPr lang="nl-NL" sz="1800"/>
              <a:t>Vaak vertonen patiënten depressief gedrag, zijn ze onzeker en heel ontevreden over hun uiterlijk. </a:t>
            </a:r>
          </a:p>
          <a:p>
            <a:r>
              <a:rPr lang="nl-NL" sz="1800"/>
              <a:t>Ze gaan extreem vasten, maar dit leidt tot vreetbuien wat weer gecompenseerd moet worden. Er ontstaat een grote obsessie voor voedsel. </a:t>
            </a:r>
          </a:p>
        </p:txBody>
      </p:sp>
      <p:sp>
        <p:nvSpPr>
          <p:cNvPr id="11" name="Freeform: Shape 10">
            <a:extLst>
              <a:ext uri="{FF2B5EF4-FFF2-40B4-BE49-F238E27FC236}">
                <a16:creationId xmlns:a16="http://schemas.microsoft.com/office/drawing/2014/main" id="{11394CD8-BD30-4B74-86F4-51FDF3383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D4C22394-EBC2-4FAF-A555-6C02D589E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F7194F93-1F71-4A70-9DF1-28F183771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32897" y="5004581"/>
            <a:ext cx="962395" cy="9623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9BBC0C84-DC2A-43AE-9576-0A44295E8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3725" y="4865965"/>
            <a:ext cx="293695" cy="293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Afbeelding 3"/>
          <p:cNvPicPr>
            <a:picLocks noChangeAspect="1"/>
          </p:cNvPicPr>
          <p:nvPr/>
        </p:nvPicPr>
        <p:blipFill>
          <a:blip r:embed="rId2"/>
          <a:stretch>
            <a:fillRect/>
          </a:stretch>
        </p:blipFill>
        <p:spPr>
          <a:xfrm>
            <a:off x="0" y="6165669"/>
            <a:ext cx="2169840" cy="692331"/>
          </a:xfrm>
          <a:prstGeom prst="rect">
            <a:avLst/>
          </a:prstGeom>
        </p:spPr>
      </p:pic>
    </p:spTree>
    <p:extLst>
      <p:ext uri="{BB962C8B-B14F-4D97-AF65-F5344CB8AC3E}">
        <p14:creationId xmlns:p14="http://schemas.microsoft.com/office/powerpoint/2010/main" val="2769156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8256A9-E4D1-C246-B961-BAB6174BCF0A}"/>
              </a:ext>
            </a:extLst>
          </p:cNvPr>
          <p:cNvSpPr>
            <a:spLocks noGrp="1"/>
          </p:cNvSpPr>
          <p:nvPr>
            <p:ph type="title"/>
          </p:nvPr>
        </p:nvSpPr>
        <p:spPr/>
        <p:txBody>
          <a:bodyPr/>
          <a:lstStyle/>
          <a:p>
            <a:r>
              <a:rPr lang="nl-NL" dirty="0"/>
              <a:t>Leerdoelen vandaag</a:t>
            </a:r>
          </a:p>
        </p:txBody>
      </p:sp>
      <p:sp>
        <p:nvSpPr>
          <p:cNvPr id="3" name="Tijdelijke aanduiding voor inhoud 2">
            <a:extLst>
              <a:ext uri="{FF2B5EF4-FFF2-40B4-BE49-F238E27FC236}">
                <a16:creationId xmlns:a16="http://schemas.microsoft.com/office/drawing/2014/main" id="{C685CC0F-BD32-8E41-98AD-D4EF23863868}"/>
              </a:ext>
            </a:extLst>
          </p:cNvPr>
          <p:cNvSpPr>
            <a:spLocks noGrp="1"/>
          </p:cNvSpPr>
          <p:nvPr>
            <p:ph idx="1"/>
          </p:nvPr>
        </p:nvSpPr>
        <p:spPr/>
        <p:txBody>
          <a:bodyPr/>
          <a:lstStyle/>
          <a:p>
            <a:r>
              <a:rPr lang="nl-NL" dirty="0"/>
              <a:t>Je kunt uitleggen wat optimale voeding is.</a:t>
            </a:r>
          </a:p>
          <a:p>
            <a:pPr marL="0" indent="0">
              <a:buNone/>
            </a:pPr>
            <a:endParaRPr lang="nl-NL" dirty="0"/>
          </a:p>
          <a:p>
            <a:r>
              <a:rPr lang="nl-NL" dirty="0"/>
              <a:t>Begrippen ondervoeding en overgewicht uitleggen en ziektebeelden ten gevolge van ondervoeding en overgewicht benoemen. Tevens wat er op preventief vlak mogelijk is.</a:t>
            </a:r>
          </a:p>
          <a:p>
            <a:pPr marL="0" indent="0">
              <a:buNone/>
            </a:pPr>
            <a:endParaRPr lang="nl-NL" dirty="0"/>
          </a:p>
          <a:p>
            <a:r>
              <a:rPr lang="nl-NL" dirty="0"/>
              <a:t>Je kan de volgende modellen uitleggen, toepassen en er voorbeelden van geven; GVO model (intentionele en faciliterende), ASE model</a:t>
            </a:r>
          </a:p>
          <a:p>
            <a:endParaRPr lang="nl-NL" dirty="0"/>
          </a:p>
          <a:p>
            <a:endParaRPr lang="nl-NL" dirty="0"/>
          </a:p>
        </p:txBody>
      </p:sp>
    </p:spTree>
    <p:extLst>
      <p:ext uri="{BB962C8B-B14F-4D97-AF65-F5344CB8AC3E}">
        <p14:creationId xmlns:p14="http://schemas.microsoft.com/office/powerpoint/2010/main" val="8041327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4F9F79B-A093-478E-96B5-EE02BC93A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640079" y="4526280"/>
            <a:ext cx="7410681" cy="1737360"/>
          </a:xfrm>
        </p:spPr>
        <p:txBody>
          <a:bodyPr>
            <a:normAutofit/>
          </a:bodyPr>
          <a:lstStyle/>
          <a:p>
            <a:r>
              <a:rPr lang="nl-NL" sz="4800"/>
              <a:t>Kenmerken van boulimia nervosa	</a:t>
            </a:r>
          </a:p>
        </p:txBody>
      </p:sp>
      <p:sp>
        <p:nvSpPr>
          <p:cNvPr id="3" name="Tijdelijke aanduiding voor inhoud 2"/>
          <p:cNvSpPr>
            <a:spLocks noGrp="1"/>
          </p:cNvSpPr>
          <p:nvPr>
            <p:ph idx="1"/>
          </p:nvPr>
        </p:nvSpPr>
        <p:spPr>
          <a:xfrm>
            <a:off x="640080" y="595293"/>
            <a:ext cx="5676637" cy="3463951"/>
          </a:xfrm>
        </p:spPr>
        <p:txBody>
          <a:bodyPr anchor="ctr">
            <a:normAutofit/>
          </a:bodyPr>
          <a:lstStyle/>
          <a:p>
            <a:r>
              <a:rPr lang="nl-NL" sz="1800"/>
              <a:t>Belangrijkste kenmerken zijn ongecontroleerde eetbuien gevolgd door braken, laxeermiddel of ander compensatie gedrag. </a:t>
            </a:r>
          </a:p>
          <a:p>
            <a:r>
              <a:rPr lang="nl-NL" sz="1800"/>
              <a:t>Tussen eetbuien door wordt extreem gevast of overmatig aan lichaamsbeweging gedaan. </a:t>
            </a:r>
          </a:p>
          <a:p>
            <a:r>
              <a:rPr lang="nl-NL" sz="1800"/>
              <a:t>In tegenstelling tot anorexiapatiënten zijn boulimia patiënten zich heel erg bewust van hun gedrag, ze voelen zich schuldig en proberen hun gedrag verborgen te houden voor de buitenwereld. </a:t>
            </a:r>
          </a:p>
          <a:p>
            <a:r>
              <a:rPr lang="nl-NL" sz="1800"/>
              <a:t>Het is heel moeilijk boulimia patiënten te herkennen, omdat zij vaak een normaal gewicht behouden. </a:t>
            </a:r>
          </a:p>
        </p:txBody>
      </p:sp>
      <p:sp>
        <p:nvSpPr>
          <p:cNvPr id="11" name="Freeform: Shape 10">
            <a:extLst>
              <a:ext uri="{FF2B5EF4-FFF2-40B4-BE49-F238E27FC236}">
                <a16:creationId xmlns:a16="http://schemas.microsoft.com/office/drawing/2014/main" id="{11394CD8-BD30-4B74-86F4-51FDF3383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D4C22394-EBC2-4FAF-A555-6C02D589E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F7194F93-1F71-4A70-9DF1-28F183771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32897" y="5004581"/>
            <a:ext cx="962395" cy="9623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9BBC0C84-DC2A-43AE-9576-0A44295E8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3725" y="4865965"/>
            <a:ext cx="293695" cy="293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Afbeelding 3"/>
          <p:cNvPicPr>
            <a:picLocks noChangeAspect="1"/>
          </p:cNvPicPr>
          <p:nvPr/>
        </p:nvPicPr>
        <p:blipFill>
          <a:blip r:embed="rId2"/>
          <a:stretch>
            <a:fillRect/>
          </a:stretch>
        </p:blipFill>
        <p:spPr>
          <a:xfrm>
            <a:off x="0" y="6165669"/>
            <a:ext cx="2169840" cy="692331"/>
          </a:xfrm>
          <a:prstGeom prst="rect">
            <a:avLst/>
          </a:prstGeom>
        </p:spPr>
      </p:pic>
    </p:spTree>
    <p:extLst>
      <p:ext uri="{BB962C8B-B14F-4D97-AF65-F5344CB8AC3E}">
        <p14:creationId xmlns:p14="http://schemas.microsoft.com/office/powerpoint/2010/main" val="1133082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4F9F79B-A093-478E-96B5-EE02BC93A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640079" y="4526280"/>
            <a:ext cx="7410681" cy="1737360"/>
          </a:xfrm>
        </p:spPr>
        <p:txBody>
          <a:bodyPr>
            <a:normAutofit/>
          </a:bodyPr>
          <a:lstStyle/>
          <a:p>
            <a:r>
              <a:rPr lang="nl-NL" sz="4800" dirty="0"/>
              <a:t>Kenmerken </a:t>
            </a:r>
            <a:r>
              <a:rPr lang="nl-NL" sz="4800" dirty="0" err="1"/>
              <a:t>Binge</a:t>
            </a:r>
            <a:r>
              <a:rPr lang="nl-NL" sz="4800" dirty="0"/>
              <a:t> </a:t>
            </a:r>
            <a:r>
              <a:rPr lang="nl-NL" sz="4800" dirty="0" err="1"/>
              <a:t>Eating</a:t>
            </a:r>
            <a:r>
              <a:rPr lang="nl-NL" sz="4800" dirty="0"/>
              <a:t> Disorder	</a:t>
            </a:r>
          </a:p>
        </p:txBody>
      </p:sp>
      <p:sp>
        <p:nvSpPr>
          <p:cNvPr id="3" name="Tijdelijke aanduiding voor inhoud 2"/>
          <p:cNvSpPr>
            <a:spLocks noGrp="1"/>
          </p:cNvSpPr>
          <p:nvPr>
            <p:ph idx="1"/>
          </p:nvPr>
        </p:nvSpPr>
        <p:spPr>
          <a:xfrm>
            <a:off x="640080" y="595293"/>
            <a:ext cx="6903720" cy="3930971"/>
          </a:xfrm>
        </p:spPr>
        <p:txBody>
          <a:bodyPr anchor="ctr">
            <a:normAutofit/>
          </a:bodyPr>
          <a:lstStyle/>
          <a:p>
            <a:pPr marL="0" indent="0">
              <a:buNone/>
            </a:pPr>
            <a:r>
              <a:rPr lang="nl-NL" sz="1800" dirty="0"/>
              <a:t> </a:t>
            </a:r>
          </a:p>
        </p:txBody>
      </p:sp>
      <p:sp>
        <p:nvSpPr>
          <p:cNvPr id="11" name="Freeform: Shape 10">
            <a:extLst>
              <a:ext uri="{FF2B5EF4-FFF2-40B4-BE49-F238E27FC236}">
                <a16:creationId xmlns:a16="http://schemas.microsoft.com/office/drawing/2014/main" id="{11394CD8-BD30-4B74-86F4-51FDF3383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D4C22394-EBC2-4FAF-A555-6C02D589E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F7194F93-1F71-4A70-9DF1-28F183771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32897" y="5004581"/>
            <a:ext cx="962395" cy="9623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9BBC0C84-DC2A-43AE-9576-0A44295E8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3725" y="4865965"/>
            <a:ext cx="293695" cy="293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Afbeelding 3"/>
          <p:cNvPicPr>
            <a:picLocks noChangeAspect="1"/>
          </p:cNvPicPr>
          <p:nvPr/>
        </p:nvPicPr>
        <p:blipFill>
          <a:blip r:embed="rId2"/>
          <a:stretch>
            <a:fillRect/>
          </a:stretch>
        </p:blipFill>
        <p:spPr>
          <a:xfrm>
            <a:off x="0" y="6165669"/>
            <a:ext cx="2169840" cy="692331"/>
          </a:xfrm>
          <a:prstGeom prst="rect">
            <a:avLst/>
          </a:prstGeom>
        </p:spPr>
      </p:pic>
      <p:sp>
        <p:nvSpPr>
          <p:cNvPr id="5" name="Rechthoek 4">
            <a:extLst>
              <a:ext uri="{FF2B5EF4-FFF2-40B4-BE49-F238E27FC236}">
                <a16:creationId xmlns:a16="http://schemas.microsoft.com/office/drawing/2014/main" id="{7AA58DC2-F95F-E844-8435-E5898FE26A09}"/>
              </a:ext>
            </a:extLst>
          </p:cNvPr>
          <p:cNvSpPr/>
          <p:nvPr/>
        </p:nvSpPr>
        <p:spPr>
          <a:xfrm>
            <a:off x="976313" y="1125278"/>
            <a:ext cx="6096000" cy="2031325"/>
          </a:xfrm>
          <a:prstGeom prst="rect">
            <a:avLst/>
          </a:prstGeom>
        </p:spPr>
        <p:txBody>
          <a:bodyPr>
            <a:spAutoFit/>
          </a:bodyPr>
          <a:lstStyle/>
          <a:p>
            <a:r>
              <a:rPr lang="nl-NL" dirty="0"/>
              <a:t>Het is een eetstoornis waarbij men last hebt van regelmatig terugkerende periodes van eetbuien. Men eet dan sneller dan normaal en grote hoeveelheden, zonder dat je echt honger hebt. Bij </a:t>
            </a:r>
            <a:r>
              <a:rPr lang="nl-NL" dirty="0" err="1"/>
              <a:t>binge</a:t>
            </a:r>
            <a:r>
              <a:rPr lang="nl-NL" dirty="0"/>
              <a:t> </a:t>
            </a:r>
            <a:r>
              <a:rPr lang="nl-NL" dirty="0" err="1"/>
              <a:t>eating</a:t>
            </a:r>
            <a:r>
              <a:rPr lang="nl-NL" dirty="0"/>
              <a:t> disorder overheerst eten het leven. Tijdens een eetbui heeft men het gevoel de controle kwijt te zijn. </a:t>
            </a:r>
            <a:r>
              <a:rPr lang="nl-NL" dirty="0" err="1"/>
              <a:t>Binge</a:t>
            </a:r>
            <a:r>
              <a:rPr lang="nl-NL" dirty="0"/>
              <a:t> </a:t>
            </a:r>
            <a:r>
              <a:rPr lang="nl-NL" dirty="0" err="1"/>
              <a:t>eating</a:t>
            </a:r>
            <a:r>
              <a:rPr lang="nl-NL" dirty="0"/>
              <a:t> disorder lijkt op boulimia, alleen dan zonder het overgeven of de laxeermiddelen.</a:t>
            </a:r>
          </a:p>
        </p:txBody>
      </p:sp>
    </p:spTree>
    <p:extLst>
      <p:ext uri="{BB962C8B-B14F-4D97-AF65-F5344CB8AC3E}">
        <p14:creationId xmlns:p14="http://schemas.microsoft.com/office/powerpoint/2010/main" val="421184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4F9F79B-A093-478E-96B5-EE02BC93A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640079" y="4526280"/>
            <a:ext cx="7410681" cy="1737360"/>
          </a:xfrm>
        </p:spPr>
        <p:txBody>
          <a:bodyPr>
            <a:normAutofit fontScale="90000"/>
          </a:bodyPr>
          <a:lstStyle/>
          <a:p>
            <a:r>
              <a:rPr lang="nl-NL" sz="4800" dirty="0"/>
              <a:t>Kenmerken: </a:t>
            </a:r>
            <a:r>
              <a:rPr lang="nl-NL" sz="4800" dirty="0" err="1"/>
              <a:t>avoidant</a:t>
            </a:r>
            <a:r>
              <a:rPr lang="nl-NL" sz="4800" dirty="0"/>
              <a:t>/</a:t>
            </a:r>
            <a:r>
              <a:rPr lang="nl-NL" sz="4800" dirty="0" err="1"/>
              <a:t>restrictive</a:t>
            </a:r>
            <a:r>
              <a:rPr lang="nl-NL" sz="4800" dirty="0"/>
              <a:t> food intake disorder: ARFID).</a:t>
            </a:r>
          </a:p>
        </p:txBody>
      </p:sp>
      <p:sp>
        <p:nvSpPr>
          <p:cNvPr id="3" name="Tijdelijke aanduiding voor inhoud 2"/>
          <p:cNvSpPr>
            <a:spLocks noGrp="1"/>
          </p:cNvSpPr>
          <p:nvPr>
            <p:ph idx="1"/>
          </p:nvPr>
        </p:nvSpPr>
        <p:spPr>
          <a:xfrm>
            <a:off x="640080" y="595293"/>
            <a:ext cx="5676637" cy="3463951"/>
          </a:xfrm>
        </p:spPr>
        <p:txBody>
          <a:bodyPr anchor="ctr">
            <a:normAutofit/>
          </a:bodyPr>
          <a:lstStyle/>
          <a:p>
            <a:pPr marL="0" indent="0">
              <a:buNone/>
            </a:pPr>
            <a:r>
              <a:rPr lang="nl-NL" sz="1800" dirty="0"/>
              <a:t>Als je last hebt van de ARFID eetstoornis dan mijd je voedsel met een bepaalde kleur, textuur of smaak. Dit leidt uiteindelijk tot gewichtsverlies en een tekort aan bepaalde voedingsstoffen en vitamines of beperking in je sociale activiteiten door het ARFID eetgedrag.</a:t>
            </a:r>
          </a:p>
        </p:txBody>
      </p:sp>
      <p:sp>
        <p:nvSpPr>
          <p:cNvPr id="11" name="Freeform: Shape 10">
            <a:extLst>
              <a:ext uri="{FF2B5EF4-FFF2-40B4-BE49-F238E27FC236}">
                <a16:creationId xmlns:a16="http://schemas.microsoft.com/office/drawing/2014/main" id="{11394CD8-BD30-4B74-86F4-51FDF3383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D4C22394-EBC2-4FAF-A555-6C02D589E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F7194F93-1F71-4A70-9DF1-28F183771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32897" y="5004581"/>
            <a:ext cx="962395" cy="9623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9BBC0C84-DC2A-43AE-9576-0A44295E8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3725" y="4865965"/>
            <a:ext cx="293695" cy="293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Afbeelding 3"/>
          <p:cNvPicPr>
            <a:picLocks noChangeAspect="1"/>
          </p:cNvPicPr>
          <p:nvPr/>
        </p:nvPicPr>
        <p:blipFill>
          <a:blip r:embed="rId2"/>
          <a:stretch>
            <a:fillRect/>
          </a:stretch>
        </p:blipFill>
        <p:spPr>
          <a:xfrm>
            <a:off x="0" y="6165669"/>
            <a:ext cx="2169840" cy="692331"/>
          </a:xfrm>
          <a:prstGeom prst="rect">
            <a:avLst/>
          </a:prstGeom>
        </p:spPr>
      </p:pic>
    </p:spTree>
    <p:extLst>
      <p:ext uri="{BB962C8B-B14F-4D97-AF65-F5344CB8AC3E}">
        <p14:creationId xmlns:p14="http://schemas.microsoft.com/office/powerpoint/2010/main" val="6481303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EBB2766-3F95-404E-857A-FF44A58749A3}"/>
              </a:ext>
            </a:extLst>
          </p:cNvPr>
          <p:cNvSpPr>
            <a:spLocks noGrp="1"/>
          </p:cNvSpPr>
          <p:nvPr>
            <p:ph type="title" idx="4294967295"/>
          </p:nvPr>
        </p:nvSpPr>
        <p:spPr>
          <a:xfrm>
            <a:off x="3045368" y="2043663"/>
            <a:ext cx="6105194" cy="2031055"/>
          </a:xfrm>
        </p:spPr>
        <p:txBody>
          <a:bodyPr vert="horz" lIns="91440" tIns="45720" rIns="91440" bIns="45720" rtlCol="0" anchor="b">
            <a:normAutofit/>
          </a:bodyPr>
          <a:lstStyle/>
          <a:p>
            <a:pPr algn="ctr"/>
            <a:r>
              <a:rPr lang="en-US" sz="4700" kern="1200" dirty="0">
                <a:solidFill>
                  <a:srgbClr val="FFFFFF"/>
                </a:solidFill>
                <a:latin typeface="+mj-lt"/>
                <a:ea typeface="+mj-ea"/>
                <a:cs typeface="+mj-cs"/>
              </a:rPr>
              <a:t>Wat </a:t>
            </a:r>
            <a:r>
              <a:rPr lang="en-US" sz="4700" kern="1200" dirty="0" err="1">
                <a:solidFill>
                  <a:srgbClr val="FFFFFF"/>
                </a:solidFill>
                <a:latin typeface="+mj-lt"/>
                <a:ea typeface="+mj-ea"/>
                <a:cs typeface="+mj-cs"/>
              </a:rPr>
              <a:t>kun</a:t>
            </a:r>
            <a:r>
              <a:rPr lang="en-US" sz="4700" kern="1200" dirty="0">
                <a:solidFill>
                  <a:srgbClr val="FFFFFF"/>
                </a:solidFill>
                <a:latin typeface="+mj-lt"/>
                <a:ea typeface="+mj-ea"/>
                <a:cs typeface="+mj-cs"/>
              </a:rPr>
              <a:t> je </a:t>
            </a:r>
            <a:r>
              <a:rPr lang="en-US" sz="4700" kern="1200" dirty="0" err="1">
                <a:solidFill>
                  <a:srgbClr val="FFFFFF"/>
                </a:solidFill>
                <a:latin typeface="+mj-lt"/>
                <a:ea typeface="+mj-ea"/>
                <a:cs typeface="+mj-cs"/>
              </a:rPr>
              <a:t>vinden</a:t>
            </a:r>
            <a:r>
              <a:rPr lang="en-US" sz="4700" kern="1200" dirty="0">
                <a:solidFill>
                  <a:srgbClr val="FFFFFF"/>
                </a:solidFill>
                <a:latin typeface="+mj-lt"/>
                <a:ea typeface="+mj-ea"/>
                <a:cs typeface="+mj-cs"/>
              </a:rPr>
              <a:t> over orthorexia nervosa?</a:t>
            </a:r>
            <a:br>
              <a:rPr lang="en-US" sz="4700" kern="1200" dirty="0">
                <a:solidFill>
                  <a:srgbClr val="FFFFFF"/>
                </a:solidFill>
                <a:latin typeface="+mj-lt"/>
                <a:ea typeface="+mj-ea"/>
                <a:cs typeface="+mj-cs"/>
              </a:rPr>
            </a:br>
            <a:endParaRPr lang="en-US" sz="4700" kern="1200" dirty="0">
              <a:solidFill>
                <a:srgbClr val="FFFFFF"/>
              </a:solidFill>
              <a:latin typeface="+mj-lt"/>
              <a:ea typeface="+mj-ea"/>
              <a:cs typeface="+mj-cs"/>
            </a:endParaRPr>
          </a:p>
        </p:txBody>
      </p:sp>
    </p:spTree>
    <p:extLst>
      <p:ext uri="{BB962C8B-B14F-4D97-AF65-F5344CB8AC3E}">
        <p14:creationId xmlns:p14="http://schemas.microsoft.com/office/powerpoint/2010/main" val="4434039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635632B-6F2F-1C4E-8B5F-55A365721C46}"/>
              </a:ext>
            </a:extLst>
          </p:cNvPr>
          <p:cNvSpPr>
            <a:spLocks noGrp="1"/>
          </p:cNvSpPr>
          <p:nvPr>
            <p:ph type="title"/>
          </p:nvPr>
        </p:nvSpPr>
        <p:spPr>
          <a:xfrm>
            <a:off x="589560" y="856180"/>
            <a:ext cx="4560584" cy="1128068"/>
          </a:xfrm>
        </p:spPr>
        <p:txBody>
          <a:bodyPr anchor="ctr">
            <a:normAutofit/>
          </a:bodyPr>
          <a:lstStyle/>
          <a:p>
            <a:r>
              <a:rPr lang="nl-NL" sz="4000"/>
              <a:t>Pilates</a:t>
            </a:r>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63335074-14D9-FF45-8D98-782B50E41C7E}"/>
              </a:ext>
            </a:extLst>
          </p:cNvPr>
          <p:cNvSpPr>
            <a:spLocks noGrp="1"/>
          </p:cNvSpPr>
          <p:nvPr>
            <p:ph idx="1"/>
          </p:nvPr>
        </p:nvSpPr>
        <p:spPr>
          <a:xfrm>
            <a:off x="590719" y="2330505"/>
            <a:ext cx="4559425" cy="3979585"/>
          </a:xfrm>
        </p:spPr>
        <p:txBody>
          <a:bodyPr anchor="ctr">
            <a:normAutofit/>
          </a:bodyPr>
          <a:lstStyle/>
          <a:p>
            <a:r>
              <a:rPr lang="nl-NL" sz="2000" b="1"/>
              <a:t>Pilates</a:t>
            </a:r>
            <a:r>
              <a:rPr lang="nl-NL" sz="2000"/>
              <a:t> is ontwikkeld door Joseph Pilates en is de naam voor een methode van speciale lichaamsoefeningen die spiergroepen versterken zonder dat de spieren en gewrichten overmatig worden belast.</a:t>
            </a:r>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descr="Afbeelding met vloer&#10;&#10;Automatisch gegenereerde beschrijving">
            <a:extLst>
              <a:ext uri="{FF2B5EF4-FFF2-40B4-BE49-F238E27FC236}">
                <a16:creationId xmlns:a16="http://schemas.microsoft.com/office/drawing/2014/main" id="{409F7B79-3D23-FA4C-8EEC-E1BE5BABFFE2}"/>
              </a:ext>
            </a:extLst>
          </p:cNvPr>
          <p:cNvPicPr>
            <a:picLocks noChangeAspect="1"/>
          </p:cNvPicPr>
          <p:nvPr/>
        </p:nvPicPr>
        <p:blipFill rotWithShape="1">
          <a:blip r:embed="rId3">
            <a:extLst>
              <a:ext uri="{28A0092B-C50C-407E-A947-70E740481C1C}">
                <a14:useLocalDpi xmlns:a14="http://schemas.microsoft.com/office/drawing/2010/main" val="0"/>
              </a:ext>
            </a:extLst>
          </a:blip>
          <a:srcRect l="15565" r="15787" b="-1"/>
          <a:stretch/>
        </p:blipFill>
        <p:spPr>
          <a:xfrm>
            <a:off x="5977788" y="799352"/>
            <a:ext cx="5425410" cy="5259296"/>
          </a:xfrm>
          <a:prstGeom prst="rect">
            <a:avLst/>
          </a:prstGeom>
        </p:spPr>
      </p:pic>
    </p:spTree>
    <p:extLst>
      <p:ext uri="{BB962C8B-B14F-4D97-AF65-F5344CB8AC3E}">
        <p14:creationId xmlns:p14="http://schemas.microsoft.com/office/powerpoint/2010/main" val="40042343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41AA1CDD-B172-0041-8063-D2FAECBA6350}"/>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5600" kern="1200" dirty="0" err="1">
                <a:solidFill>
                  <a:srgbClr val="FFFFFF"/>
                </a:solidFill>
                <a:latin typeface="+mj-lt"/>
                <a:ea typeface="+mj-ea"/>
                <a:cs typeface="+mj-cs"/>
              </a:rPr>
              <a:t>Gedragsverandering</a:t>
            </a:r>
            <a:r>
              <a:rPr lang="en-US" sz="5600" kern="1200" dirty="0">
                <a:solidFill>
                  <a:srgbClr val="FFFFFF"/>
                </a:solidFill>
                <a:latin typeface="+mj-lt"/>
                <a:ea typeface="+mj-ea"/>
                <a:cs typeface="+mj-cs"/>
              </a:rPr>
              <a:t> </a:t>
            </a:r>
          </a:p>
        </p:txBody>
      </p:sp>
    </p:spTree>
    <p:extLst>
      <p:ext uri="{BB962C8B-B14F-4D97-AF65-F5344CB8AC3E}">
        <p14:creationId xmlns:p14="http://schemas.microsoft.com/office/powerpoint/2010/main" val="26256227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AA45C1-21C1-C343-AA0C-2D799742EC2A}"/>
              </a:ext>
            </a:extLst>
          </p:cNvPr>
          <p:cNvSpPr>
            <a:spLocks noGrp="1"/>
          </p:cNvSpPr>
          <p:nvPr>
            <p:ph type="title"/>
          </p:nvPr>
        </p:nvSpPr>
        <p:spPr>
          <a:xfrm>
            <a:off x="838200" y="365125"/>
            <a:ext cx="10515600" cy="1325563"/>
          </a:xfrm>
        </p:spPr>
        <p:txBody>
          <a:bodyPr>
            <a:normAutofit/>
          </a:bodyPr>
          <a:lstStyle/>
          <a:p>
            <a:r>
              <a:rPr lang="nl-NL" sz="2800"/>
              <a:t>Even terug naar het ANGELO Raamwerk</a:t>
            </a:r>
            <a:br>
              <a:rPr lang="nl-NL" sz="2800"/>
            </a:br>
            <a:r>
              <a:rPr lang="nl-NL" sz="2800"/>
              <a:t>2 niveaus</a:t>
            </a:r>
            <a:br>
              <a:rPr lang="nl-NL" sz="2800"/>
            </a:br>
            <a:r>
              <a:rPr lang="nl-NL" sz="2800"/>
              <a:t>4 factoren</a:t>
            </a:r>
          </a:p>
        </p:txBody>
      </p:sp>
      <p:pic>
        <p:nvPicPr>
          <p:cNvPr id="5" name="Afbeelding 4" descr="Afbeelding met schermafbeelding&#10;&#10;Automatisch gegenereerde beschrijving">
            <a:extLst>
              <a:ext uri="{FF2B5EF4-FFF2-40B4-BE49-F238E27FC236}">
                <a16:creationId xmlns:a16="http://schemas.microsoft.com/office/drawing/2014/main" id="{F435255B-2B24-1B4F-B329-130E813754EE}"/>
              </a:ext>
            </a:extLst>
          </p:cNvPr>
          <p:cNvPicPr>
            <a:picLocks noChangeAspect="1"/>
          </p:cNvPicPr>
          <p:nvPr/>
        </p:nvPicPr>
        <p:blipFill rotWithShape="1">
          <a:blip r:embed="rId2"/>
          <a:srcRect r="1" b="3793"/>
          <a:stretch/>
        </p:blipFill>
        <p:spPr>
          <a:xfrm>
            <a:off x="838200" y="1904281"/>
            <a:ext cx="6233160" cy="4272681"/>
          </a:xfrm>
          <a:prstGeom prst="rect">
            <a:avLst/>
          </a:prstGeom>
        </p:spPr>
      </p:pic>
      <p:sp>
        <p:nvSpPr>
          <p:cNvPr id="3" name="Tijdelijke aanduiding voor inhoud 2">
            <a:extLst>
              <a:ext uri="{FF2B5EF4-FFF2-40B4-BE49-F238E27FC236}">
                <a16:creationId xmlns:a16="http://schemas.microsoft.com/office/drawing/2014/main" id="{DC2C9329-AFDB-074E-B690-0AC6C4ECE502}"/>
              </a:ext>
            </a:extLst>
          </p:cNvPr>
          <p:cNvSpPr>
            <a:spLocks noGrp="1"/>
          </p:cNvSpPr>
          <p:nvPr>
            <p:ph idx="1"/>
          </p:nvPr>
        </p:nvSpPr>
        <p:spPr>
          <a:xfrm>
            <a:off x="7552944" y="1825625"/>
            <a:ext cx="3800856" cy="4351338"/>
          </a:xfrm>
        </p:spPr>
        <p:txBody>
          <a:bodyPr>
            <a:normAutofit/>
          </a:bodyPr>
          <a:lstStyle/>
          <a:p>
            <a:r>
              <a:rPr lang="nl-NL" sz="1400" dirty="0"/>
              <a:t>Het ANGELO raamwerk is ontwikkeld voor het beschrijven van omgevingsfactoren in relatie tot overgewicht en obesitas. Er zijn verschillende ‘</a:t>
            </a:r>
            <a:r>
              <a:rPr lang="nl-NL" sz="1400" dirty="0" err="1"/>
              <a:t>obesogene</a:t>
            </a:r>
            <a:r>
              <a:rPr lang="nl-NL" sz="1400" dirty="0"/>
              <a:t>’ omgevingsfactoren, die kunnen worden onderverdeeld in vier typen: fysiek, economisch, politiek en sociaal-cultureel. Deze omgevingsinvloeden kunnen op micro- en macroniveau plaatsvinden. Denk bijvoorbeeld aan de aanwezigheid van sportvelden om te kunnen bewegen (fysiek), de kosten van groente en fruit (economisch), richtlijnen voor beweegonderwijs (politiek) en uitingen over de voordelen en belang van bewegen (sociaal-cultureel) </a:t>
            </a:r>
            <a:r>
              <a:rPr lang="nl-NL" sz="1400" dirty="0" err="1"/>
              <a:t>bron:https</a:t>
            </a:r>
            <a:r>
              <a:rPr lang="nl-NL" sz="1400" dirty="0"/>
              <a:t>://</a:t>
            </a:r>
            <a:r>
              <a:rPr lang="nl-NL" sz="1400" dirty="0" err="1"/>
              <a:t>www.loketgezondleven.nl</a:t>
            </a:r>
            <a:r>
              <a:rPr lang="nl-NL" sz="1400" dirty="0"/>
              <a:t>/vraagstukken/bevorderen-gezond-gedrag/greep-theorie/modellen-en-</a:t>
            </a:r>
            <a:r>
              <a:rPr lang="nl-NL" sz="1400" dirty="0" err="1"/>
              <a:t>theorieen</a:t>
            </a:r>
            <a:endParaRPr lang="nl-NL" sz="1400" dirty="0"/>
          </a:p>
          <a:p>
            <a:endParaRPr lang="nl-NL" sz="1400" dirty="0"/>
          </a:p>
        </p:txBody>
      </p:sp>
    </p:spTree>
    <p:extLst>
      <p:ext uri="{BB962C8B-B14F-4D97-AF65-F5344CB8AC3E}">
        <p14:creationId xmlns:p14="http://schemas.microsoft.com/office/powerpoint/2010/main" val="15381601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A3F0E2E-8F3A-AE4A-A0BC-20798CB288B8}"/>
              </a:ext>
            </a:extLst>
          </p:cNvPr>
          <p:cNvSpPr>
            <a:spLocks noGrp="1"/>
          </p:cNvSpPr>
          <p:nvPr>
            <p:ph type="title"/>
          </p:nvPr>
        </p:nvSpPr>
        <p:spPr>
          <a:xfrm>
            <a:off x="1179226" y="826680"/>
            <a:ext cx="9833548" cy="1325563"/>
          </a:xfrm>
        </p:spPr>
        <p:txBody>
          <a:bodyPr>
            <a:normAutofit/>
          </a:bodyPr>
          <a:lstStyle/>
          <a:p>
            <a:pPr algn="ctr"/>
            <a:r>
              <a:rPr lang="nl-NL" sz="4000">
                <a:solidFill>
                  <a:srgbClr val="FFFFFF"/>
                </a:solidFill>
              </a:rPr>
              <a:t>Grondvormen van gezondheidsvoorlichting</a:t>
            </a:r>
          </a:p>
        </p:txBody>
      </p:sp>
      <p:graphicFrame>
        <p:nvGraphicFramePr>
          <p:cNvPr id="14" name="Tijdelijke aanduiding voor inhoud 2">
            <a:extLst>
              <a:ext uri="{FF2B5EF4-FFF2-40B4-BE49-F238E27FC236}">
                <a16:creationId xmlns:a16="http://schemas.microsoft.com/office/drawing/2014/main" id="{6111627C-53D5-4150-B6AD-41C3DB9B4115}"/>
              </a:ext>
            </a:extLst>
          </p:cNvPr>
          <p:cNvGraphicFramePr>
            <a:graphicFrameLocks noGrp="1"/>
          </p:cNvGraphicFramePr>
          <p:nvPr>
            <p:ph idx="1"/>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221750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016D84-837A-3447-924B-BC294B0783D6}"/>
              </a:ext>
            </a:extLst>
          </p:cNvPr>
          <p:cNvSpPr>
            <a:spLocks noGrp="1"/>
          </p:cNvSpPr>
          <p:nvPr>
            <p:ph type="title"/>
          </p:nvPr>
        </p:nvSpPr>
        <p:spPr>
          <a:xfrm>
            <a:off x="960100" y="978102"/>
            <a:ext cx="10588434" cy="1062644"/>
          </a:xfrm>
        </p:spPr>
        <p:txBody>
          <a:bodyPr anchor="b">
            <a:normAutofit/>
          </a:bodyPr>
          <a:lstStyle/>
          <a:p>
            <a:r>
              <a:rPr lang="nl-NL"/>
              <a:t>Gezondheidsvoorlichting</a:t>
            </a:r>
            <a:endParaRPr lang="nl-NL" dirty="0"/>
          </a:p>
        </p:txBody>
      </p:sp>
      <p:cxnSp>
        <p:nvCxnSpPr>
          <p:cNvPr id="18" name="Straight Connector 17">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5" name="Afbeelding 4" descr="Afbeelding met illustratie&#10;&#10;Automatisch gegenereerde beschrijving">
            <a:extLst>
              <a:ext uri="{FF2B5EF4-FFF2-40B4-BE49-F238E27FC236}">
                <a16:creationId xmlns:a16="http://schemas.microsoft.com/office/drawing/2014/main" id="{2BC92C6C-5AE5-8C4D-A406-CA3B9CC3160A}"/>
              </a:ext>
            </a:extLst>
          </p:cNvPr>
          <p:cNvPicPr>
            <a:picLocks noChangeAspect="1"/>
          </p:cNvPicPr>
          <p:nvPr/>
        </p:nvPicPr>
        <p:blipFill>
          <a:blip r:embed="rId2"/>
          <a:stretch>
            <a:fillRect/>
          </a:stretch>
        </p:blipFill>
        <p:spPr>
          <a:xfrm>
            <a:off x="617635" y="2755704"/>
            <a:ext cx="3366480" cy="1346592"/>
          </a:xfrm>
          <a:prstGeom prst="rect">
            <a:avLst/>
          </a:prstGeom>
        </p:spPr>
      </p:pic>
      <p:sp>
        <p:nvSpPr>
          <p:cNvPr id="3" name="Tijdelijke aanduiding voor inhoud 2">
            <a:extLst>
              <a:ext uri="{FF2B5EF4-FFF2-40B4-BE49-F238E27FC236}">
                <a16:creationId xmlns:a16="http://schemas.microsoft.com/office/drawing/2014/main" id="{D4ADFD6A-DDC0-FE4A-8123-8ED011B32C40}"/>
              </a:ext>
            </a:extLst>
          </p:cNvPr>
          <p:cNvSpPr>
            <a:spLocks noGrp="1"/>
          </p:cNvSpPr>
          <p:nvPr>
            <p:ph idx="1"/>
          </p:nvPr>
        </p:nvSpPr>
        <p:spPr>
          <a:xfrm>
            <a:off x="4140926" y="2682433"/>
            <a:ext cx="7096597" cy="3300342"/>
          </a:xfrm>
        </p:spPr>
        <p:txBody>
          <a:bodyPr>
            <a:normAutofit lnSpcReduction="10000"/>
          </a:bodyPr>
          <a:lstStyle/>
          <a:p>
            <a:pPr marL="0" indent="0">
              <a:buNone/>
            </a:pPr>
            <a:r>
              <a:rPr lang="nl-NL" sz="2300" dirty="0"/>
              <a:t>Het doel van gezondheidsvoorlichting is dat een persoon gemotiveerd raakt om zich ander, gezonder gedrag eigen te maken en zijn leefstijl te veranderen.</a:t>
            </a:r>
          </a:p>
          <a:p>
            <a:pPr marL="0" indent="0">
              <a:buNone/>
            </a:pPr>
            <a:r>
              <a:rPr lang="nl-NL" sz="2100" b="1" dirty="0"/>
              <a:t>Faciliterende GVO</a:t>
            </a:r>
          </a:p>
          <a:p>
            <a:pPr lvl="1"/>
            <a:r>
              <a:rPr lang="nl-NL" sz="1900" dirty="0"/>
              <a:t>Bedoeld om kennis te vergroten</a:t>
            </a:r>
          </a:p>
          <a:p>
            <a:pPr lvl="1"/>
            <a:r>
              <a:rPr lang="nl-NL" sz="1900" dirty="0"/>
              <a:t>Vrijblijvender </a:t>
            </a:r>
          </a:p>
          <a:p>
            <a:endParaRPr lang="nl-NL" sz="600" dirty="0"/>
          </a:p>
          <a:p>
            <a:pPr marL="0" indent="0">
              <a:buNone/>
            </a:pPr>
            <a:r>
              <a:rPr lang="nl-NL" sz="2300" b="1" dirty="0"/>
              <a:t>Intentionele GVO</a:t>
            </a:r>
            <a:endParaRPr lang="nl-NL" sz="1900" b="1" dirty="0"/>
          </a:p>
          <a:p>
            <a:pPr lvl="1"/>
            <a:r>
              <a:rPr lang="nl-NL" sz="1900" dirty="0"/>
              <a:t>De intentie is om het gedrag te veranderen </a:t>
            </a:r>
          </a:p>
          <a:p>
            <a:pPr lvl="1"/>
            <a:r>
              <a:rPr lang="nl-NL" sz="1900" dirty="0"/>
              <a:t>Sturende manier </a:t>
            </a:r>
          </a:p>
          <a:p>
            <a:endParaRPr lang="nl-NL" sz="600" dirty="0"/>
          </a:p>
        </p:txBody>
      </p:sp>
    </p:spTree>
    <p:extLst>
      <p:ext uri="{BB962C8B-B14F-4D97-AF65-F5344CB8AC3E}">
        <p14:creationId xmlns:p14="http://schemas.microsoft.com/office/powerpoint/2010/main" val="21112314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66A232-DA3A-45DA-90CB-5D1C8F256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2">
            <a:extLst>
              <a:ext uri="{FF2B5EF4-FFF2-40B4-BE49-F238E27FC236}">
                <a16:creationId xmlns:a16="http://schemas.microsoft.com/office/drawing/2014/main" id="{84621B30-14E9-46CC-BC16-11C343C7CF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54552" y="-3757380"/>
            <a:ext cx="4682893" cy="12192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E2D9149-ACE7-9844-B06A-E5E0175B5A26}"/>
              </a:ext>
            </a:extLst>
          </p:cNvPr>
          <p:cNvSpPr>
            <a:spLocks noGrp="1"/>
          </p:cNvSpPr>
          <p:nvPr>
            <p:ph type="title"/>
          </p:nvPr>
        </p:nvSpPr>
        <p:spPr>
          <a:xfrm>
            <a:off x="1174866" y="1122363"/>
            <a:ext cx="9842269" cy="2751368"/>
          </a:xfrm>
        </p:spPr>
        <p:txBody>
          <a:bodyPr vert="horz" lIns="91440" tIns="45720" rIns="91440" bIns="45720" rtlCol="0" anchor="b">
            <a:normAutofit/>
          </a:bodyPr>
          <a:lstStyle/>
          <a:p>
            <a:pPr algn="ctr"/>
            <a:r>
              <a:rPr lang="en-US" sz="6200" kern="1200">
                <a:solidFill>
                  <a:schemeClr val="tx1"/>
                </a:solidFill>
                <a:latin typeface="+mj-lt"/>
                <a:ea typeface="+mj-ea"/>
                <a:cs typeface="+mj-cs"/>
              </a:rPr>
              <a:t>Kijk eens naar de voorlichting omtrent Corona</a:t>
            </a:r>
          </a:p>
        </p:txBody>
      </p:sp>
      <p:sp>
        <p:nvSpPr>
          <p:cNvPr id="3" name="Tijdelijke aanduiding voor inhoud 2">
            <a:extLst>
              <a:ext uri="{FF2B5EF4-FFF2-40B4-BE49-F238E27FC236}">
                <a16:creationId xmlns:a16="http://schemas.microsoft.com/office/drawing/2014/main" id="{3BAF5151-3270-C743-8C55-F400CA81ADDB}"/>
              </a:ext>
            </a:extLst>
          </p:cNvPr>
          <p:cNvSpPr>
            <a:spLocks noGrp="1"/>
          </p:cNvSpPr>
          <p:nvPr>
            <p:ph idx="1"/>
          </p:nvPr>
        </p:nvSpPr>
        <p:spPr>
          <a:xfrm>
            <a:off x="1174866" y="5045824"/>
            <a:ext cx="9842269" cy="1155471"/>
          </a:xfrm>
        </p:spPr>
        <p:txBody>
          <a:bodyPr vert="horz" lIns="91440" tIns="45720" rIns="91440" bIns="45720" rtlCol="0">
            <a:normAutofit/>
          </a:bodyPr>
          <a:lstStyle/>
          <a:p>
            <a:pPr marL="0" indent="0" algn="ctr">
              <a:buNone/>
            </a:pPr>
            <a:r>
              <a:rPr lang="en-US" kern="1200">
                <a:solidFill>
                  <a:schemeClr val="tx1"/>
                </a:solidFill>
                <a:latin typeface="+mn-lt"/>
                <a:ea typeface="+mn-ea"/>
                <a:cs typeface="+mn-cs"/>
              </a:rPr>
              <a:t>Wat is faciliterend en wat is intentioneel?</a:t>
            </a:r>
          </a:p>
        </p:txBody>
      </p:sp>
      <p:grpSp>
        <p:nvGrpSpPr>
          <p:cNvPr id="12" name="Group 11">
            <a:extLst>
              <a:ext uri="{FF2B5EF4-FFF2-40B4-BE49-F238E27FC236}">
                <a16:creationId xmlns:a16="http://schemas.microsoft.com/office/drawing/2014/main" id="{2D12E764-0992-43A1-B56A-B33BC391B7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22392" y="64008"/>
            <a:ext cx="1178966" cy="232963"/>
            <a:chOff x="5422392" y="64008"/>
            <a:chExt cx="1178966" cy="232963"/>
          </a:xfrm>
        </p:grpSpPr>
        <p:sp>
          <p:nvSpPr>
            <p:cNvPr id="13" name="Rectangle 64">
              <a:extLst>
                <a:ext uri="{FF2B5EF4-FFF2-40B4-BE49-F238E27FC236}">
                  <a16:creationId xmlns:a16="http://schemas.microsoft.com/office/drawing/2014/main" id="{049CC334-F54B-4383-9B09-BACE5AA688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66">
              <a:extLst>
                <a:ext uri="{FF2B5EF4-FFF2-40B4-BE49-F238E27FC236}">
                  <a16:creationId xmlns:a16="http://schemas.microsoft.com/office/drawing/2014/main" id="{C6843BFB-87B4-4AE2-BB9E-2CD0D1DC79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64">
              <a:extLst>
                <a:ext uri="{FF2B5EF4-FFF2-40B4-BE49-F238E27FC236}">
                  <a16:creationId xmlns:a16="http://schemas.microsoft.com/office/drawing/2014/main" id="{7C9A06E3-C813-4CC4-BAAC-374B6C8744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01810C15-F1AD-438A-A987-1C3E2C5E60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74459CCB-6F53-4C8F-8C44-485971D1A1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FE6BED97-B150-4B72-97A5-E8DF48025E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946D18BB-8338-43D9-8567-1FFB25C633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7298284E-350F-4886-A447-FC33ED6480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F2605B63-233B-4115-BF59-C60984206A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794850D4-9DF3-41C3-9915-EA003EC85D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A7914252-1864-4298-B230-799AA4C557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B07F2F15-BB3A-4A3F-B024-D01611E29C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BA15824F-3845-4493-A8CD-0F8E1040AF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5EF36111-5761-485C-B5C4-04558FD151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E3F91C66-D12F-4C9E-A83F-2D763F8EFB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BE1BCA71-94E6-49DA-AC0E-F346F41D9D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A886068B-8D2E-47C3-A188-829E77DDEC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3A82B866-4C61-412C-B3E6-118CBDC9E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470B9270-289C-4CAE-A237-A2F7AF5D1F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35AB7C89-5505-4CC2-9376-845C3AFBAB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a:extLst>
              <a:ext uri="{FF2B5EF4-FFF2-40B4-BE49-F238E27FC236}">
                <a16:creationId xmlns:a16="http://schemas.microsoft.com/office/drawing/2014/main" id="{6B1D0220-8502-4FC9-A709-1F268DFE7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501384"/>
            <a:ext cx="12191999"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7217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4F9F79B-A093-478E-96B5-EE02BC93A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640079" y="4526280"/>
            <a:ext cx="7410681" cy="1737360"/>
          </a:xfrm>
        </p:spPr>
        <p:txBody>
          <a:bodyPr>
            <a:normAutofit/>
          </a:bodyPr>
          <a:lstStyle/>
          <a:p>
            <a:r>
              <a:rPr lang="nl-NL" sz="4800"/>
              <a:t>Wat is optimale voeding?</a:t>
            </a:r>
          </a:p>
        </p:txBody>
      </p:sp>
      <p:sp>
        <p:nvSpPr>
          <p:cNvPr id="3" name="Tijdelijke aanduiding voor inhoud 2"/>
          <p:cNvSpPr>
            <a:spLocks noGrp="1"/>
          </p:cNvSpPr>
          <p:nvPr>
            <p:ph idx="1"/>
          </p:nvPr>
        </p:nvSpPr>
        <p:spPr>
          <a:xfrm>
            <a:off x="640079" y="494293"/>
            <a:ext cx="5676637" cy="3463951"/>
          </a:xfrm>
        </p:spPr>
        <p:txBody>
          <a:bodyPr anchor="ctr">
            <a:normAutofit/>
          </a:bodyPr>
          <a:lstStyle/>
          <a:p>
            <a:r>
              <a:rPr lang="nl-NL" sz="1800" dirty="0"/>
              <a:t>Optimale voeding betekent dat alle benodigde voedingsstoffen in een voldoende hoeveelheid en de juiste verhouding wordt gegeten. </a:t>
            </a:r>
          </a:p>
          <a:p>
            <a:r>
              <a:rPr lang="nl-NL" sz="1800" dirty="0"/>
              <a:t>Een gezond lichaam is in balans en kan uit de aangeboden voeding alle energie en essentiële voedingsstoffen halen voor inwendige en uitwendige arbeid. </a:t>
            </a:r>
          </a:p>
          <a:p>
            <a:r>
              <a:rPr lang="nl-NL" sz="1800" dirty="0"/>
              <a:t>Ons lichaam kan zich aanpassen aan mindere voeding, maar dit is wel tijdelijk. </a:t>
            </a:r>
          </a:p>
          <a:p>
            <a:r>
              <a:rPr lang="nl-NL" sz="1800" dirty="0"/>
              <a:t>In een groot deel van de wereld heerst honger en de gezondheidsproblemen die daardoor ontstaan zijn groot. </a:t>
            </a:r>
          </a:p>
          <a:p>
            <a:endParaRPr lang="nl-NL" sz="1800" dirty="0"/>
          </a:p>
        </p:txBody>
      </p:sp>
      <p:sp>
        <p:nvSpPr>
          <p:cNvPr id="13" name="Freeform: Shape 12">
            <a:extLst>
              <a:ext uri="{FF2B5EF4-FFF2-40B4-BE49-F238E27FC236}">
                <a16:creationId xmlns:a16="http://schemas.microsoft.com/office/drawing/2014/main" id="{11394CD8-BD30-4B74-86F4-51FDF3383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5" name="Straight Connector 14">
            <a:extLst>
              <a:ext uri="{FF2B5EF4-FFF2-40B4-BE49-F238E27FC236}">
                <a16:creationId xmlns:a16="http://schemas.microsoft.com/office/drawing/2014/main" id="{D4C22394-EBC2-4FAF-A555-6C02D589E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F7194F93-1F71-4A70-9DF1-28F183771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32897" y="5004581"/>
            <a:ext cx="962395" cy="9623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9BBC0C84-DC2A-43AE-9576-0A44295E8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3725" y="4865965"/>
            <a:ext cx="293695" cy="293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Afbeelding 5"/>
          <p:cNvPicPr>
            <a:picLocks noChangeAspect="1"/>
          </p:cNvPicPr>
          <p:nvPr/>
        </p:nvPicPr>
        <p:blipFill>
          <a:blip r:embed="rId3"/>
          <a:stretch>
            <a:fillRect/>
          </a:stretch>
        </p:blipFill>
        <p:spPr>
          <a:xfrm>
            <a:off x="0" y="6165669"/>
            <a:ext cx="2169840" cy="692331"/>
          </a:xfrm>
          <a:prstGeom prst="rect">
            <a:avLst/>
          </a:prstGeom>
        </p:spPr>
      </p:pic>
    </p:spTree>
    <p:extLst>
      <p:ext uri="{BB962C8B-B14F-4D97-AF65-F5344CB8AC3E}">
        <p14:creationId xmlns:p14="http://schemas.microsoft.com/office/powerpoint/2010/main" val="31103204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Top Corners Rounded 30">
            <a:extLst>
              <a:ext uri="{FF2B5EF4-FFF2-40B4-BE49-F238E27FC236}">
                <a16:creationId xmlns:a16="http://schemas.microsoft.com/office/drawing/2014/main" id="{3BAF1561-20C4-41FD-A35F-BF2B9E727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29466" y="996722"/>
            <a:ext cx="5923488" cy="4864556"/>
          </a:xfrm>
          <a:prstGeom prst="round2SameRect">
            <a:avLst>
              <a:gd name="adj1" fmla="val 3762"/>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Top Corners Rounded 32">
            <a:extLst>
              <a:ext uri="{FF2B5EF4-FFF2-40B4-BE49-F238E27FC236}">
                <a16:creationId xmlns:a16="http://schemas.microsoft.com/office/drawing/2014/main" id="{839DC788-B140-4F3E-A91E-CB3E70ED94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57200" y="1050468"/>
            <a:ext cx="5609397" cy="4757058"/>
          </a:xfrm>
          <a:prstGeom prst="round2SameRect">
            <a:avLst>
              <a:gd name="adj1" fmla="val 2061"/>
              <a:gd name="adj2" fmla="val 0"/>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C015AC8C-35F8-4D45-B271-DC42273EE87F}"/>
              </a:ext>
            </a:extLst>
          </p:cNvPr>
          <p:cNvSpPr>
            <a:spLocks noGrp="1"/>
          </p:cNvSpPr>
          <p:nvPr>
            <p:ph type="title"/>
          </p:nvPr>
        </p:nvSpPr>
        <p:spPr>
          <a:xfrm>
            <a:off x="321733" y="981091"/>
            <a:ext cx="4092951" cy="1624457"/>
          </a:xfrm>
        </p:spPr>
        <p:txBody>
          <a:bodyPr vert="horz" lIns="91440" tIns="45720" rIns="91440" bIns="45720" rtlCol="0">
            <a:normAutofit/>
          </a:bodyPr>
          <a:lstStyle/>
          <a:p>
            <a:r>
              <a:rPr lang="en-US" sz="3100" kern="1200" dirty="0" err="1">
                <a:solidFill>
                  <a:schemeClr val="bg1"/>
                </a:solidFill>
                <a:latin typeface="+mj-lt"/>
                <a:ea typeface="+mj-ea"/>
                <a:cs typeface="+mj-cs"/>
              </a:rPr>
              <a:t>Gezondheidsvoorlichting</a:t>
            </a:r>
            <a:r>
              <a:rPr lang="en-US" sz="3100" kern="1200" dirty="0">
                <a:solidFill>
                  <a:schemeClr val="bg1"/>
                </a:solidFill>
                <a:latin typeface="+mj-lt"/>
                <a:ea typeface="+mj-ea"/>
                <a:cs typeface="+mj-cs"/>
              </a:rPr>
              <a:t> </a:t>
            </a:r>
            <a:r>
              <a:rPr lang="en-US" sz="3100" kern="1200" dirty="0" err="1">
                <a:solidFill>
                  <a:schemeClr val="bg1"/>
                </a:solidFill>
                <a:latin typeface="+mj-lt"/>
                <a:ea typeface="+mj-ea"/>
                <a:cs typeface="+mj-cs"/>
              </a:rPr>
              <a:t>en</a:t>
            </a:r>
            <a:r>
              <a:rPr lang="en-US" sz="3100" kern="1200" dirty="0">
                <a:solidFill>
                  <a:schemeClr val="bg1"/>
                </a:solidFill>
                <a:latin typeface="+mj-lt"/>
                <a:ea typeface="+mj-ea"/>
                <a:cs typeface="+mj-cs"/>
              </a:rPr>
              <a:t>- </a:t>
            </a:r>
            <a:r>
              <a:rPr lang="en-US" sz="3100" kern="1200" dirty="0" err="1">
                <a:solidFill>
                  <a:schemeClr val="bg1"/>
                </a:solidFill>
                <a:latin typeface="+mj-lt"/>
                <a:ea typeface="+mj-ea"/>
                <a:cs typeface="+mj-cs"/>
              </a:rPr>
              <a:t>opvoeding</a:t>
            </a:r>
            <a:r>
              <a:rPr lang="en-US" sz="3100" kern="1200" dirty="0">
                <a:solidFill>
                  <a:schemeClr val="bg1"/>
                </a:solidFill>
                <a:latin typeface="+mj-lt"/>
                <a:ea typeface="+mj-ea"/>
                <a:cs typeface="+mj-cs"/>
              </a:rPr>
              <a:t> GVO</a:t>
            </a:r>
          </a:p>
        </p:txBody>
      </p:sp>
      <p:cxnSp>
        <p:nvCxnSpPr>
          <p:cNvPr id="35" name="Straight Connector 34">
            <a:extLst>
              <a:ext uri="{FF2B5EF4-FFF2-40B4-BE49-F238E27FC236}">
                <a16:creationId xmlns:a16="http://schemas.microsoft.com/office/drawing/2014/main" id="{FC18D930-0EEE-448F-ABF1-2AA3C83DA5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071" y="2705800"/>
            <a:ext cx="1597456" cy="0"/>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Content Placeholder 15">
            <a:extLst>
              <a:ext uri="{FF2B5EF4-FFF2-40B4-BE49-F238E27FC236}">
                <a16:creationId xmlns:a16="http://schemas.microsoft.com/office/drawing/2014/main" id="{A8A69BFC-FF3E-46BF-BFDC-C0460CC4FE64}"/>
              </a:ext>
            </a:extLst>
          </p:cNvPr>
          <p:cNvSpPr>
            <a:spLocks noGrp="1"/>
          </p:cNvSpPr>
          <p:nvPr>
            <p:ph idx="1"/>
          </p:nvPr>
        </p:nvSpPr>
        <p:spPr>
          <a:xfrm>
            <a:off x="321733" y="2834809"/>
            <a:ext cx="4092951" cy="3042099"/>
          </a:xfrm>
        </p:spPr>
        <p:txBody>
          <a:bodyPr anchor="t">
            <a:normAutofit fontScale="92500" lnSpcReduction="10000"/>
          </a:bodyPr>
          <a:lstStyle/>
          <a:p>
            <a:pPr marL="0" indent="0">
              <a:buNone/>
            </a:pPr>
            <a:r>
              <a:rPr lang="nl-NL" sz="2000" dirty="0">
                <a:solidFill>
                  <a:schemeClr val="bg1"/>
                </a:solidFill>
              </a:rPr>
              <a:t>Kenmerkend voor het model (</a:t>
            </a:r>
            <a:r>
              <a:rPr lang="nl-NL" sz="2000" dirty="0" err="1">
                <a:solidFill>
                  <a:schemeClr val="bg1"/>
                </a:solidFill>
              </a:rPr>
              <a:t>Saas</a:t>
            </a:r>
            <a:r>
              <a:rPr lang="nl-NL" sz="2000" dirty="0">
                <a:solidFill>
                  <a:schemeClr val="bg1"/>
                </a:solidFill>
              </a:rPr>
              <a:t> &amp; De </a:t>
            </a:r>
            <a:r>
              <a:rPr lang="nl-NL" sz="2000" dirty="0" err="1">
                <a:solidFill>
                  <a:schemeClr val="bg1"/>
                </a:solidFill>
              </a:rPr>
              <a:t>Haes</a:t>
            </a:r>
            <a:r>
              <a:rPr lang="nl-NL" sz="2000" dirty="0">
                <a:solidFill>
                  <a:schemeClr val="bg1"/>
                </a:solidFill>
              </a:rPr>
              <a:t> 1993)</a:t>
            </a:r>
          </a:p>
          <a:p>
            <a:r>
              <a:rPr lang="nl-NL" sz="2000" dirty="0">
                <a:solidFill>
                  <a:schemeClr val="bg1"/>
                </a:solidFill>
              </a:rPr>
              <a:t>Aan de hand van verschillende methoden wordt informatie gegeven met het doel gezonder gedrag te stimuleren. </a:t>
            </a:r>
          </a:p>
          <a:p>
            <a:r>
              <a:rPr lang="nl-NL" sz="2000" dirty="0">
                <a:solidFill>
                  <a:schemeClr val="bg1"/>
                </a:solidFill>
              </a:rPr>
              <a:t>Planmatig opgebouwd</a:t>
            </a:r>
          </a:p>
          <a:p>
            <a:r>
              <a:rPr lang="nl-NL" sz="2000" dirty="0">
                <a:solidFill>
                  <a:schemeClr val="bg1"/>
                </a:solidFill>
              </a:rPr>
              <a:t>In samenwerking met de doelgroep</a:t>
            </a:r>
          </a:p>
          <a:p>
            <a:r>
              <a:rPr lang="nl-NL" sz="2000" dirty="0">
                <a:solidFill>
                  <a:schemeClr val="bg1"/>
                </a:solidFill>
              </a:rPr>
              <a:t>Zorgvuldige afweging van het gewenste gedrag</a:t>
            </a:r>
          </a:p>
          <a:p>
            <a:endParaRPr lang="en-US" sz="2000" dirty="0">
              <a:solidFill>
                <a:schemeClr val="bg1"/>
              </a:solidFill>
            </a:endParaRPr>
          </a:p>
        </p:txBody>
      </p:sp>
      <p:pic>
        <p:nvPicPr>
          <p:cNvPr id="5" name="Tijdelijke aanduiding voor inhoud 4">
            <a:extLst>
              <a:ext uri="{FF2B5EF4-FFF2-40B4-BE49-F238E27FC236}">
                <a16:creationId xmlns:a16="http://schemas.microsoft.com/office/drawing/2014/main" id="{EEE036A0-0EFD-474A-BF25-35E4EF42990A}"/>
              </a:ext>
            </a:extLst>
          </p:cNvPr>
          <p:cNvPicPr>
            <a:picLocks noChangeAspect="1"/>
          </p:cNvPicPr>
          <p:nvPr/>
        </p:nvPicPr>
        <p:blipFill>
          <a:blip r:embed="rId2"/>
          <a:srcRect/>
          <a:stretch/>
        </p:blipFill>
        <p:spPr>
          <a:xfrm>
            <a:off x="5212416" y="900340"/>
            <a:ext cx="6524818" cy="4900272"/>
          </a:xfrm>
          <a:prstGeom prst="rect">
            <a:avLst/>
          </a:prstGeom>
        </p:spPr>
      </p:pic>
    </p:spTree>
    <p:extLst>
      <p:ext uri="{BB962C8B-B14F-4D97-AF65-F5344CB8AC3E}">
        <p14:creationId xmlns:p14="http://schemas.microsoft.com/office/powerpoint/2010/main" val="33483436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386536C8-C9A4-0943-8409-7153CB6667E1}"/>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4200" kern="1200">
                <a:solidFill>
                  <a:srgbClr val="FFFFFF"/>
                </a:solidFill>
                <a:latin typeface="+mj-lt"/>
                <a:ea typeface="+mj-ea"/>
                <a:cs typeface="+mj-cs"/>
              </a:rPr>
              <a:t>Gedragsverandersmodellen</a:t>
            </a:r>
          </a:p>
        </p:txBody>
      </p:sp>
      <p:sp>
        <p:nvSpPr>
          <p:cNvPr id="4" name="Tijdelijke aanduiding voor inhoud 3">
            <a:extLst>
              <a:ext uri="{FF2B5EF4-FFF2-40B4-BE49-F238E27FC236}">
                <a16:creationId xmlns:a16="http://schemas.microsoft.com/office/drawing/2014/main" id="{F40B5C8E-3928-3247-8637-7490AAD9893E}"/>
              </a:ext>
            </a:extLst>
          </p:cNvPr>
          <p:cNvSpPr>
            <a:spLocks noGrp="1"/>
          </p:cNvSpPr>
          <p:nvPr>
            <p:ph idx="1"/>
          </p:nvPr>
        </p:nvSpPr>
        <p:spPr>
          <a:xfrm>
            <a:off x="3045368" y="4074718"/>
            <a:ext cx="6105194" cy="682079"/>
          </a:xfrm>
        </p:spPr>
        <p:txBody>
          <a:bodyPr vert="horz" lIns="91440" tIns="45720" rIns="91440" bIns="45720" rtlCol="0">
            <a:normAutofit/>
          </a:bodyPr>
          <a:lstStyle/>
          <a:p>
            <a:pPr marL="0" indent="0" algn="ctr">
              <a:buNone/>
            </a:pPr>
            <a:r>
              <a:rPr lang="en-US" sz="2000" kern="1200">
                <a:solidFill>
                  <a:srgbClr val="FFFFFF"/>
                </a:solidFill>
                <a:latin typeface="+mn-lt"/>
                <a:ea typeface="+mn-ea"/>
                <a:cs typeface="+mn-cs"/>
              </a:rPr>
              <a:t>Theorie of Planned Behavior en daarvan afgeleid het ASE model</a:t>
            </a:r>
          </a:p>
        </p:txBody>
      </p:sp>
    </p:spTree>
    <p:extLst>
      <p:ext uri="{BB962C8B-B14F-4D97-AF65-F5344CB8AC3E}">
        <p14:creationId xmlns:p14="http://schemas.microsoft.com/office/powerpoint/2010/main" val="36842966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5">
            <a:extLst>
              <a:ext uri="{FF2B5EF4-FFF2-40B4-BE49-F238E27FC236}">
                <a16:creationId xmlns:a16="http://schemas.microsoft.com/office/drawing/2014/main" id="{A6792F05-2FD4-4F18-815E-15391E8B4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B5874D9B-8D27-6C46-A6E7-6CD3FA8E0BA7}"/>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kern="1200" dirty="0" err="1">
                <a:solidFill>
                  <a:schemeClr val="tx1"/>
                </a:solidFill>
                <a:latin typeface="+mj-lt"/>
                <a:ea typeface="+mj-ea"/>
                <a:cs typeface="+mj-cs"/>
              </a:rPr>
              <a:t>Stap</a:t>
            </a:r>
            <a:r>
              <a:rPr lang="en-US" kern="1200" dirty="0">
                <a:solidFill>
                  <a:schemeClr val="tx1"/>
                </a:solidFill>
                <a:latin typeface="+mj-lt"/>
                <a:ea typeface="+mj-ea"/>
                <a:cs typeface="+mj-cs"/>
              </a:rPr>
              <a:t> 2: </a:t>
            </a:r>
            <a:r>
              <a:rPr lang="en-US" kern="1200" dirty="0" err="1">
                <a:solidFill>
                  <a:schemeClr val="tx1"/>
                </a:solidFill>
                <a:latin typeface="+mj-lt"/>
                <a:ea typeface="+mj-ea"/>
                <a:cs typeface="+mj-cs"/>
              </a:rPr>
              <a:t>Gedragsdeterminaten</a:t>
            </a:r>
            <a:r>
              <a:rPr lang="en-US" kern="1200" dirty="0">
                <a:solidFill>
                  <a:schemeClr val="tx1"/>
                </a:solidFill>
                <a:latin typeface="+mj-lt"/>
                <a:ea typeface="+mj-ea"/>
                <a:cs typeface="+mj-cs"/>
              </a:rPr>
              <a:t> </a:t>
            </a:r>
            <a:r>
              <a:rPr lang="en-US" kern="1200" dirty="0" err="1">
                <a:solidFill>
                  <a:schemeClr val="tx1"/>
                </a:solidFill>
                <a:latin typeface="+mj-lt"/>
                <a:ea typeface="+mj-ea"/>
                <a:cs typeface="+mj-cs"/>
              </a:rPr>
              <a:t>ofwel</a:t>
            </a:r>
            <a:r>
              <a:rPr lang="en-US" kern="1200" dirty="0">
                <a:solidFill>
                  <a:schemeClr val="tx1"/>
                </a:solidFill>
                <a:latin typeface="+mj-lt"/>
                <a:ea typeface="+mj-ea"/>
                <a:cs typeface="+mj-cs"/>
              </a:rPr>
              <a:t> </a:t>
            </a:r>
            <a:r>
              <a:rPr lang="en-US" kern="1200" dirty="0" err="1">
                <a:solidFill>
                  <a:schemeClr val="tx1"/>
                </a:solidFill>
                <a:latin typeface="+mj-lt"/>
                <a:ea typeface="+mj-ea"/>
                <a:cs typeface="+mj-cs"/>
              </a:rPr>
              <a:t>welke</a:t>
            </a:r>
            <a:r>
              <a:rPr lang="en-US" kern="1200" dirty="0">
                <a:solidFill>
                  <a:schemeClr val="tx1"/>
                </a:solidFill>
                <a:latin typeface="+mj-lt"/>
                <a:ea typeface="+mj-ea"/>
                <a:cs typeface="+mj-cs"/>
              </a:rPr>
              <a:t> </a:t>
            </a:r>
            <a:r>
              <a:rPr lang="en-US" kern="1200" dirty="0" err="1">
                <a:solidFill>
                  <a:schemeClr val="tx1"/>
                </a:solidFill>
                <a:latin typeface="+mj-lt"/>
                <a:ea typeface="+mj-ea"/>
                <a:cs typeface="+mj-cs"/>
              </a:rPr>
              <a:t>factoren</a:t>
            </a:r>
            <a:r>
              <a:rPr lang="en-US" kern="1200" dirty="0">
                <a:solidFill>
                  <a:schemeClr val="tx1"/>
                </a:solidFill>
                <a:latin typeface="+mj-lt"/>
                <a:ea typeface="+mj-ea"/>
                <a:cs typeface="+mj-cs"/>
              </a:rPr>
              <a:t> </a:t>
            </a:r>
            <a:r>
              <a:rPr lang="en-US" kern="1200" dirty="0" err="1">
                <a:solidFill>
                  <a:schemeClr val="tx1"/>
                </a:solidFill>
                <a:latin typeface="+mj-lt"/>
                <a:ea typeface="+mj-ea"/>
                <a:cs typeface="+mj-cs"/>
              </a:rPr>
              <a:t>bepalen</a:t>
            </a:r>
            <a:r>
              <a:rPr lang="en-US" kern="1200" dirty="0">
                <a:solidFill>
                  <a:schemeClr val="tx1"/>
                </a:solidFill>
                <a:latin typeface="+mj-lt"/>
                <a:ea typeface="+mj-ea"/>
                <a:cs typeface="+mj-cs"/>
              </a:rPr>
              <a:t> het </a:t>
            </a:r>
            <a:r>
              <a:rPr lang="en-US" kern="1200" dirty="0" err="1">
                <a:solidFill>
                  <a:schemeClr val="tx1"/>
                </a:solidFill>
                <a:latin typeface="+mj-lt"/>
                <a:ea typeface="+mj-ea"/>
                <a:cs typeface="+mj-cs"/>
              </a:rPr>
              <a:t>gedrag</a:t>
            </a:r>
            <a:endParaRPr lang="en-US" kern="1200" dirty="0">
              <a:solidFill>
                <a:schemeClr val="tx1"/>
              </a:solidFill>
              <a:latin typeface="+mj-lt"/>
              <a:ea typeface="+mj-ea"/>
              <a:cs typeface="+mj-cs"/>
            </a:endParaRPr>
          </a:p>
        </p:txBody>
      </p:sp>
      <p:sp>
        <p:nvSpPr>
          <p:cNvPr id="4" name="Tijdelijke aanduiding voor inhoud 3">
            <a:extLst>
              <a:ext uri="{FF2B5EF4-FFF2-40B4-BE49-F238E27FC236}">
                <a16:creationId xmlns:a16="http://schemas.microsoft.com/office/drawing/2014/main" id="{5B7692A2-8F5C-544C-8D60-B0239270A403}"/>
              </a:ext>
            </a:extLst>
          </p:cNvPr>
          <p:cNvSpPr>
            <a:spLocks noGrp="1"/>
          </p:cNvSpPr>
          <p:nvPr>
            <p:ph sz="half" idx="2"/>
          </p:nvPr>
        </p:nvSpPr>
        <p:spPr>
          <a:xfrm>
            <a:off x="838200" y="2021249"/>
            <a:ext cx="5707565" cy="4155713"/>
          </a:xfrm>
        </p:spPr>
        <p:txBody>
          <a:bodyPr vert="horz" lIns="91440" tIns="45720" rIns="91440" bIns="45720" rtlCol="0">
            <a:normAutofit/>
          </a:bodyPr>
          <a:lstStyle/>
          <a:p>
            <a:pPr marL="0"/>
            <a:r>
              <a:rPr lang="en-US" sz="2000" dirty="0" err="1"/>
              <a:t>Inzichtelijk</a:t>
            </a:r>
            <a:r>
              <a:rPr lang="en-US" sz="2000" dirty="0"/>
              <a:t> </a:t>
            </a:r>
            <a:r>
              <a:rPr lang="en-US" sz="2000" dirty="0" err="1"/>
              <a:t>maken</a:t>
            </a:r>
            <a:r>
              <a:rPr lang="en-US" sz="2000" dirty="0"/>
              <a:t> </a:t>
            </a:r>
            <a:r>
              <a:rPr lang="en-US" sz="2000" dirty="0" err="1"/>
              <a:t>welke</a:t>
            </a:r>
            <a:r>
              <a:rPr lang="en-US" sz="2000" dirty="0"/>
              <a:t> </a:t>
            </a:r>
            <a:r>
              <a:rPr lang="en-US" sz="2000" dirty="0" err="1"/>
              <a:t>factoren</a:t>
            </a:r>
            <a:r>
              <a:rPr lang="en-US" sz="2000" dirty="0"/>
              <a:t>  het </a:t>
            </a:r>
            <a:r>
              <a:rPr lang="en-US" sz="2000" dirty="0" err="1"/>
              <a:t>gedrag</a:t>
            </a:r>
            <a:r>
              <a:rPr lang="en-US" sz="2000" dirty="0"/>
              <a:t> </a:t>
            </a:r>
            <a:r>
              <a:rPr lang="en-US" sz="2000" dirty="0" err="1"/>
              <a:t>bepalen</a:t>
            </a:r>
            <a:r>
              <a:rPr lang="en-US" sz="2000" dirty="0"/>
              <a:t>. Het </a:t>
            </a:r>
            <a:r>
              <a:rPr lang="en-US" sz="2000" dirty="0" err="1"/>
              <a:t>gaat</a:t>
            </a:r>
            <a:r>
              <a:rPr lang="en-US" sz="2000" dirty="0"/>
              <a:t> dan om het </a:t>
            </a:r>
            <a:r>
              <a:rPr lang="en-US" sz="2000" dirty="0" err="1"/>
              <a:t>bestuderen</a:t>
            </a:r>
            <a:r>
              <a:rPr lang="en-US" sz="2000" dirty="0"/>
              <a:t> van </a:t>
            </a:r>
            <a:r>
              <a:rPr lang="en-US" sz="2000" dirty="0" err="1"/>
              <a:t>gedragingen</a:t>
            </a:r>
            <a:r>
              <a:rPr lang="en-US" sz="2000" dirty="0"/>
              <a:t> die </a:t>
            </a:r>
            <a:r>
              <a:rPr lang="en-US" sz="2000" dirty="0" err="1"/>
              <a:t>een</a:t>
            </a:r>
            <a:r>
              <a:rPr lang="en-US" sz="2000" dirty="0"/>
              <a:t> </a:t>
            </a:r>
            <a:r>
              <a:rPr lang="en-US" sz="2000" dirty="0" err="1"/>
              <a:t>relatie</a:t>
            </a:r>
            <a:r>
              <a:rPr lang="en-US" sz="2000" dirty="0"/>
              <a:t> </a:t>
            </a:r>
            <a:r>
              <a:rPr lang="en-US" sz="2000" dirty="0" err="1"/>
              <a:t>hebben</a:t>
            </a:r>
            <a:r>
              <a:rPr lang="en-US" sz="2000" dirty="0"/>
              <a:t> met het </a:t>
            </a:r>
            <a:r>
              <a:rPr lang="en-US" sz="2000" dirty="0" err="1"/>
              <a:t>probleem</a:t>
            </a:r>
            <a:r>
              <a:rPr lang="en-US" sz="2000" dirty="0"/>
              <a:t>. Het </a:t>
            </a:r>
            <a:r>
              <a:rPr lang="en-US" sz="2000" b="1" dirty="0"/>
              <a:t>ASE model </a:t>
            </a:r>
            <a:r>
              <a:rPr lang="en-US" sz="2000" dirty="0" err="1"/>
              <a:t>helpt</a:t>
            </a:r>
            <a:r>
              <a:rPr lang="en-US" sz="2000" dirty="0"/>
              <a:t>.</a:t>
            </a:r>
          </a:p>
          <a:p>
            <a:pPr marL="0"/>
            <a:endParaRPr lang="en-US" sz="2000" dirty="0"/>
          </a:p>
          <a:p>
            <a:pPr marL="0"/>
            <a:r>
              <a:rPr lang="en-US" sz="2000" dirty="0">
                <a:hlinkClick r:id="rId2"/>
              </a:rPr>
              <a:t>ASE model</a:t>
            </a:r>
            <a:endParaRPr lang="en-US" sz="2000" dirty="0"/>
          </a:p>
          <a:p>
            <a:pPr marL="0" indent="0">
              <a:buNone/>
            </a:pPr>
            <a:br>
              <a:rPr lang="en-US" sz="2000" dirty="0"/>
            </a:br>
            <a:endParaRPr lang="en-US" sz="2000" dirty="0"/>
          </a:p>
        </p:txBody>
      </p:sp>
      <p:pic>
        <p:nvPicPr>
          <p:cNvPr id="9" name="Afbeelding 8">
            <a:extLst>
              <a:ext uri="{FF2B5EF4-FFF2-40B4-BE49-F238E27FC236}">
                <a16:creationId xmlns:a16="http://schemas.microsoft.com/office/drawing/2014/main" id="{B454BC61-E1D0-EB47-AE75-3192C5CF6D53}"/>
              </a:ext>
            </a:extLst>
          </p:cNvPr>
          <p:cNvPicPr>
            <a:picLocks noChangeAspect="1"/>
          </p:cNvPicPr>
          <p:nvPr/>
        </p:nvPicPr>
        <p:blipFill rotWithShape="1">
          <a:blip r:embed="rId3"/>
          <a:srcRect t="1360" r="-1" b="14367"/>
          <a:stretch/>
        </p:blipFill>
        <p:spPr>
          <a:xfrm>
            <a:off x="6716922" y="1700078"/>
            <a:ext cx="5475077" cy="2583792"/>
          </a:xfrm>
          <a:custGeom>
            <a:avLst/>
            <a:gdLst>
              <a:gd name="connsiteX0" fmla="*/ 0 w 5475077"/>
              <a:gd name="connsiteY0" fmla="*/ 0 h 2583792"/>
              <a:gd name="connsiteX1" fmla="*/ 5475077 w 5475077"/>
              <a:gd name="connsiteY1" fmla="*/ 0 h 2583792"/>
              <a:gd name="connsiteX2" fmla="*/ 5475077 w 5475077"/>
              <a:gd name="connsiteY2" fmla="*/ 2583792 h 2583792"/>
              <a:gd name="connsiteX3" fmla="*/ 1197192 w 5475077"/>
              <a:gd name="connsiteY3" fmla="*/ 2583792 h 2583792"/>
            </a:gdLst>
            <a:ahLst/>
            <a:cxnLst>
              <a:cxn ang="0">
                <a:pos x="connsiteX0" y="connsiteY0"/>
              </a:cxn>
              <a:cxn ang="0">
                <a:pos x="connsiteX1" y="connsiteY1"/>
              </a:cxn>
              <a:cxn ang="0">
                <a:pos x="connsiteX2" y="connsiteY2"/>
              </a:cxn>
              <a:cxn ang="0">
                <a:pos x="connsiteX3" y="connsiteY3"/>
              </a:cxn>
            </a:cxnLst>
            <a:rect l="l" t="t" r="r" b="b"/>
            <a:pathLst>
              <a:path w="5475077" h="2583792">
                <a:moveTo>
                  <a:pt x="0" y="0"/>
                </a:moveTo>
                <a:lnTo>
                  <a:pt x="5475077" y="0"/>
                </a:lnTo>
                <a:lnTo>
                  <a:pt x="5475077" y="2583792"/>
                </a:lnTo>
                <a:lnTo>
                  <a:pt x="1197192" y="2583792"/>
                </a:lnTo>
                <a:close/>
              </a:path>
            </a:pathLst>
          </a:custGeom>
        </p:spPr>
      </p:pic>
      <p:pic>
        <p:nvPicPr>
          <p:cNvPr id="6" name="Tijdelijke aanduiding voor inhoud 5" descr="Afbeelding met foto, tekst, buiten, oud&#10;&#10;Automatisch gegenereerde beschrijving">
            <a:extLst>
              <a:ext uri="{FF2B5EF4-FFF2-40B4-BE49-F238E27FC236}">
                <a16:creationId xmlns:a16="http://schemas.microsoft.com/office/drawing/2014/main" id="{484C684F-F513-1944-AC25-50B647203821}"/>
              </a:ext>
            </a:extLst>
          </p:cNvPr>
          <p:cNvPicPr>
            <a:picLocks noGrp="1" noChangeAspect="1"/>
          </p:cNvPicPr>
          <p:nvPr>
            <p:ph sz="half" idx="1"/>
          </p:nvPr>
        </p:nvPicPr>
        <p:blipFill rotWithShape="1">
          <a:blip r:embed="rId4"/>
          <a:srcRect r="3" b="9527"/>
          <a:stretch/>
        </p:blipFill>
        <p:spPr>
          <a:xfrm>
            <a:off x="7914115" y="4283870"/>
            <a:ext cx="4277884" cy="2583520"/>
          </a:xfrm>
          <a:custGeom>
            <a:avLst/>
            <a:gdLst>
              <a:gd name="connsiteX0" fmla="*/ 0 w 4277884"/>
              <a:gd name="connsiteY0" fmla="*/ 0 h 2583520"/>
              <a:gd name="connsiteX1" fmla="*/ 4277884 w 4277884"/>
              <a:gd name="connsiteY1" fmla="*/ 0 h 2583520"/>
              <a:gd name="connsiteX2" fmla="*/ 4277884 w 4277884"/>
              <a:gd name="connsiteY2" fmla="*/ 2583520 h 2583520"/>
              <a:gd name="connsiteX3" fmla="*/ 1192437 w 4277884"/>
              <a:gd name="connsiteY3" fmla="*/ 2583520 h 2583520"/>
              <a:gd name="connsiteX4" fmla="*/ 1188085 w 4277884"/>
              <a:gd name="connsiteY4" fmla="*/ 2574129 h 2583520"/>
              <a:gd name="connsiteX5" fmla="*/ 1192715 w 4277884"/>
              <a:gd name="connsiteY5" fmla="*/ 2574129 h 258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884" h="2583520">
                <a:moveTo>
                  <a:pt x="0" y="0"/>
                </a:moveTo>
                <a:lnTo>
                  <a:pt x="4277884" y="0"/>
                </a:lnTo>
                <a:lnTo>
                  <a:pt x="4277884" y="2583520"/>
                </a:lnTo>
                <a:lnTo>
                  <a:pt x="1192437" y="2583520"/>
                </a:lnTo>
                <a:lnTo>
                  <a:pt x="1188085" y="2574129"/>
                </a:lnTo>
                <a:lnTo>
                  <a:pt x="1192715" y="2574129"/>
                </a:lnTo>
                <a:close/>
              </a:path>
            </a:pathLst>
          </a:custGeom>
        </p:spPr>
      </p:pic>
    </p:spTree>
    <p:extLst>
      <p:ext uri="{BB962C8B-B14F-4D97-AF65-F5344CB8AC3E}">
        <p14:creationId xmlns:p14="http://schemas.microsoft.com/office/powerpoint/2010/main" val="1387768902"/>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C34B55F-CBCD-BC49-9786-64CA634C5C9C}"/>
              </a:ext>
            </a:extLst>
          </p:cNvPr>
          <p:cNvSpPr>
            <a:spLocks noGrp="1"/>
          </p:cNvSpPr>
          <p:nvPr>
            <p:ph type="title"/>
          </p:nvPr>
        </p:nvSpPr>
        <p:spPr>
          <a:xfrm>
            <a:off x="838200" y="365125"/>
            <a:ext cx="10515600" cy="1325563"/>
          </a:xfrm>
        </p:spPr>
        <p:txBody>
          <a:bodyPr>
            <a:normAutofit/>
          </a:bodyPr>
          <a:lstStyle/>
          <a:p>
            <a:r>
              <a:rPr lang="nl-NL" dirty="0"/>
              <a:t>ASE model </a:t>
            </a:r>
          </a:p>
        </p:txBody>
      </p:sp>
      <p:graphicFrame>
        <p:nvGraphicFramePr>
          <p:cNvPr id="8" name="Tijdelijke aanduiding voor inhoud 5">
            <a:extLst>
              <a:ext uri="{FF2B5EF4-FFF2-40B4-BE49-F238E27FC236}">
                <a16:creationId xmlns:a16="http://schemas.microsoft.com/office/drawing/2014/main" id="{0729ECD3-46E0-4B71-889E-8A46729F63BD}"/>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55763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79EF7428-77C5-C74A-B934-50CB39A06079}"/>
              </a:ext>
            </a:extLst>
          </p:cNvPr>
          <p:cNvSpPr>
            <a:spLocks noGrp="1"/>
          </p:cNvSpPr>
          <p:nvPr>
            <p:ph type="title"/>
          </p:nvPr>
        </p:nvSpPr>
        <p:spPr>
          <a:xfrm>
            <a:off x="6094105" y="802955"/>
            <a:ext cx="4977976" cy="1454051"/>
          </a:xfrm>
        </p:spPr>
        <p:txBody>
          <a:bodyPr>
            <a:normAutofit/>
          </a:bodyPr>
          <a:lstStyle/>
          <a:p>
            <a:r>
              <a:rPr lang="nl-NL" dirty="0">
                <a:solidFill>
                  <a:srgbClr val="000000"/>
                </a:solidFill>
              </a:rPr>
              <a:t>Stap 3: Interventies</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a:extLst>
              <a:ext uri="{FF2B5EF4-FFF2-40B4-BE49-F238E27FC236}">
                <a16:creationId xmlns:a16="http://schemas.microsoft.com/office/drawing/2014/main" id="{ECA2608E-4719-4BD2-9231-3CD23E89C9A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3" name="Tijdelijke aanduiding voor inhoud 2">
            <a:extLst>
              <a:ext uri="{FF2B5EF4-FFF2-40B4-BE49-F238E27FC236}">
                <a16:creationId xmlns:a16="http://schemas.microsoft.com/office/drawing/2014/main" id="{3BC0B5E0-20D3-964E-930B-3D16D84229CF}"/>
              </a:ext>
            </a:extLst>
          </p:cNvPr>
          <p:cNvSpPr>
            <a:spLocks noGrp="1"/>
          </p:cNvSpPr>
          <p:nvPr>
            <p:ph idx="1"/>
          </p:nvPr>
        </p:nvSpPr>
        <p:spPr>
          <a:xfrm>
            <a:off x="6090574" y="2421682"/>
            <a:ext cx="4977578" cy="3639289"/>
          </a:xfrm>
        </p:spPr>
        <p:txBody>
          <a:bodyPr anchor="ctr">
            <a:normAutofit/>
          </a:bodyPr>
          <a:lstStyle/>
          <a:p>
            <a:r>
              <a:rPr lang="nl-NL" sz="2000" dirty="0">
                <a:solidFill>
                  <a:srgbClr val="000000"/>
                </a:solidFill>
              </a:rPr>
              <a:t>Bepaal elk interventies zijn mogelijk?</a:t>
            </a:r>
          </a:p>
        </p:txBody>
      </p:sp>
    </p:spTree>
    <p:extLst>
      <p:ext uri="{BB962C8B-B14F-4D97-AF65-F5344CB8AC3E}">
        <p14:creationId xmlns:p14="http://schemas.microsoft.com/office/powerpoint/2010/main" val="17409714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A70EB8D9-F7A7-5C4C-A3EE-7D602FD20A62}"/>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a:solidFill>
                  <a:srgbClr val="FFFFFF"/>
                </a:solidFill>
              </a:rPr>
              <a:t>Stap 4: Evaluatie</a:t>
            </a:r>
          </a:p>
        </p:txBody>
      </p:sp>
      <p:pic>
        <p:nvPicPr>
          <p:cNvPr id="4" name="Afbeelding 3" descr="Afbeelding met metaalgoed, uitrusting&#10;&#10;Automatisch gegenereerde beschrijving">
            <a:extLst>
              <a:ext uri="{FF2B5EF4-FFF2-40B4-BE49-F238E27FC236}">
                <a16:creationId xmlns:a16="http://schemas.microsoft.com/office/drawing/2014/main" id="{FFF19EF7-277A-044A-A030-432B74ED234A}"/>
              </a:ext>
            </a:extLst>
          </p:cNvPr>
          <p:cNvPicPr>
            <a:picLocks noChangeAspect="1"/>
          </p:cNvPicPr>
          <p:nvPr/>
        </p:nvPicPr>
        <p:blipFill>
          <a:blip r:embed="rId2"/>
          <a:stretch>
            <a:fillRect/>
          </a:stretch>
        </p:blipFill>
        <p:spPr>
          <a:xfrm>
            <a:off x="382907" y="307731"/>
            <a:ext cx="5330182" cy="3997637"/>
          </a:xfrm>
          <a:prstGeom prst="rect">
            <a:avLst/>
          </a:prstGeom>
        </p:spPr>
      </p:pic>
      <p:pic>
        <p:nvPicPr>
          <p:cNvPr id="5" name="Tijdelijke aanduiding voor inhoud 4" descr="Afbeelding met tekst&#10;&#10;Automatisch gegenereerde beschrijving">
            <a:extLst>
              <a:ext uri="{FF2B5EF4-FFF2-40B4-BE49-F238E27FC236}">
                <a16:creationId xmlns:a16="http://schemas.microsoft.com/office/drawing/2014/main" id="{DF74538B-8CB0-724F-886B-A1E88D4D6C41}"/>
              </a:ext>
            </a:extLst>
          </p:cNvPr>
          <p:cNvPicPr>
            <a:picLocks noGrp="1" noChangeAspect="1"/>
          </p:cNvPicPr>
          <p:nvPr>
            <p:ph idx="1"/>
          </p:nvPr>
        </p:nvPicPr>
        <p:blipFill>
          <a:blip r:embed="rId3"/>
          <a:stretch>
            <a:fillRect/>
          </a:stretch>
        </p:blipFill>
        <p:spPr>
          <a:xfrm>
            <a:off x="6416043" y="383339"/>
            <a:ext cx="5455917" cy="3846421"/>
          </a:xfrm>
          <a:prstGeom prst="rect">
            <a:avLst/>
          </a:prstGeom>
        </p:spPr>
      </p:pic>
      <p:cxnSp>
        <p:nvCxnSpPr>
          <p:cNvPr id="14" name="Straight Connector 13">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02300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CBE050-62D0-D74A-9FEB-D96D86A3C87A}"/>
              </a:ext>
            </a:extLst>
          </p:cNvPr>
          <p:cNvSpPr>
            <a:spLocks noGrp="1"/>
          </p:cNvSpPr>
          <p:nvPr>
            <p:ph type="title"/>
          </p:nvPr>
        </p:nvSpPr>
        <p:spPr>
          <a:xfrm>
            <a:off x="801098" y="1396289"/>
            <a:ext cx="5712824" cy="1325563"/>
          </a:xfrm>
        </p:spPr>
        <p:txBody>
          <a:bodyPr vert="horz" lIns="91440" tIns="45720" rIns="91440" bIns="45720" rtlCol="0" anchor="ctr">
            <a:normAutofit fontScale="90000"/>
          </a:bodyPr>
          <a:lstStyle/>
          <a:p>
            <a:r>
              <a:rPr lang="en-US" sz="3700" kern="1200" dirty="0" err="1">
                <a:solidFill>
                  <a:schemeClr val="tx1"/>
                </a:solidFill>
                <a:latin typeface="+mj-lt"/>
                <a:ea typeface="+mj-ea"/>
                <a:cs typeface="+mj-cs"/>
              </a:rPr>
              <a:t>Opdracht</a:t>
            </a:r>
            <a:r>
              <a:rPr lang="en-US" sz="3700" kern="1200" dirty="0">
                <a:solidFill>
                  <a:schemeClr val="tx1"/>
                </a:solidFill>
                <a:latin typeface="+mj-lt"/>
                <a:ea typeface="+mj-ea"/>
                <a:cs typeface="+mj-cs"/>
              </a:rPr>
              <a:t> </a:t>
            </a:r>
            <a:r>
              <a:rPr lang="en-US" sz="3700" kern="1200" dirty="0" err="1">
                <a:solidFill>
                  <a:schemeClr val="tx1"/>
                </a:solidFill>
                <a:latin typeface="+mj-lt"/>
                <a:ea typeface="+mj-ea"/>
                <a:cs typeface="+mj-cs"/>
              </a:rPr>
              <a:t>gezondheidskundige</a:t>
            </a:r>
            <a:r>
              <a:rPr lang="en-US" sz="3700" kern="1200" dirty="0">
                <a:solidFill>
                  <a:schemeClr val="tx1"/>
                </a:solidFill>
                <a:latin typeface="+mj-lt"/>
                <a:ea typeface="+mj-ea"/>
                <a:cs typeface="+mj-cs"/>
              </a:rPr>
              <a:t> </a:t>
            </a:r>
            <a:r>
              <a:rPr lang="en-US" sz="3700" kern="1200" dirty="0" err="1">
                <a:solidFill>
                  <a:schemeClr val="tx1"/>
                </a:solidFill>
                <a:latin typeface="+mj-lt"/>
                <a:ea typeface="+mj-ea"/>
                <a:cs typeface="+mj-cs"/>
              </a:rPr>
              <a:t>analyse</a:t>
            </a:r>
            <a:r>
              <a:rPr lang="en-US" sz="3700" kern="1200" dirty="0">
                <a:solidFill>
                  <a:schemeClr val="tx1"/>
                </a:solidFill>
                <a:latin typeface="+mj-lt"/>
                <a:ea typeface="+mj-ea"/>
                <a:cs typeface="+mj-cs"/>
              </a:rPr>
              <a:t> </a:t>
            </a:r>
            <a:r>
              <a:rPr lang="en-US" sz="3700" kern="1200" dirty="0" err="1">
                <a:solidFill>
                  <a:schemeClr val="tx1"/>
                </a:solidFill>
                <a:latin typeface="+mj-lt"/>
                <a:ea typeface="+mj-ea"/>
                <a:cs typeface="+mj-cs"/>
              </a:rPr>
              <a:t>overgewicht</a:t>
            </a:r>
            <a:r>
              <a:rPr lang="en-US" sz="3700" kern="1200" dirty="0">
                <a:solidFill>
                  <a:schemeClr val="tx1"/>
                </a:solidFill>
                <a:latin typeface="+mj-lt"/>
                <a:ea typeface="+mj-ea"/>
                <a:cs typeface="+mj-cs"/>
              </a:rPr>
              <a:t> </a:t>
            </a:r>
            <a:r>
              <a:rPr lang="en-US" sz="3700" kern="1200" dirty="0" err="1">
                <a:solidFill>
                  <a:schemeClr val="tx1"/>
                </a:solidFill>
                <a:latin typeface="+mj-lt"/>
                <a:ea typeface="+mj-ea"/>
                <a:cs typeface="+mj-cs"/>
              </a:rPr>
              <a:t>bij</a:t>
            </a:r>
            <a:r>
              <a:rPr lang="en-US" sz="3700" kern="1200" dirty="0">
                <a:solidFill>
                  <a:schemeClr val="tx1"/>
                </a:solidFill>
                <a:latin typeface="+mj-lt"/>
                <a:ea typeface="+mj-ea"/>
                <a:cs typeface="+mj-cs"/>
              </a:rPr>
              <a:t> </a:t>
            </a:r>
            <a:r>
              <a:rPr lang="en-US" sz="3700" kern="1200" dirty="0" err="1">
                <a:solidFill>
                  <a:schemeClr val="tx1"/>
                </a:solidFill>
                <a:latin typeface="+mj-lt"/>
                <a:ea typeface="+mj-ea"/>
                <a:cs typeface="+mj-cs"/>
              </a:rPr>
              <a:t>kinderen</a:t>
            </a:r>
            <a:endParaRPr lang="en-US" sz="3700" kern="1200" dirty="0">
              <a:solidFill>
                <a:schemeClr val="tx1"/>
              </a:solidFill>
              <a:latin typeface="+mj-lt"/>
              <a:ea typeface="+mj-ea"/>
              <a:cs typeface="+mj-cs"/>
            </a:endParaRPr>
          </a:p>
        </p:txBody>
      </p:sp>
      <p:sp>
        <p:nvSpPr>
          <p:cNvPr id="4" name="Tijdelijke aanduiding voor inhoud 3">
            <a:extLst>
              <a:ext uri="{FF2B5EF4-FFF2-40B4-BE49-F238E27FC236}">
                <a16:creationId xmlns:a16="http://schemas.microsoft.com/office/drawing/2014/main" id="{D2F1561F-27A7-5648-837A-620A67467EC5}"/>
              </a:ext>
            </a:extLst>
          </p:cNvPr>
          <p:cNvSpPr>
            <a:spLocks noGrp="1"/>
          </p:cNvSpPr>
          <p:nvPr>
            <p:ph sz="half" idx="2"/>
          </p:nvPr>
        </p:nvSpPr>
        <p:spPr>
          <a:xfrm>
            <a:off x="805543" y="2871982"/>
            <a:ext cx="4558309" cy="3181684"/>
          </a:xfrm>
        </p:spPr>
        <p:txBody>
          <a:bodyPr vert="horz" lIns="91440" tIns="45720" rIns="91440" bIns="45720" rtlCol="0" anchor="t">
            <a:normAutofit/>
          </a:bodyPr>
          <a:lstStyle/>
          <a:p>
            <a:pPr marL="0" indent="0">
              <a:buNone/>
            </a:pPr>
            <a:r>
              <a:rPr lang="en-US" sz="1800" dirty="0"/>
              <a:t>We </a:t>
            </a:r>
            <a:r>
              <a:rPr lang="en-US" sz="1800" dirty="0" err="1"/>
              <a:t>hebben</a:t>
            </a:r>
            <a:r>
              <a:rPr lang="en-US" sz="1800" dirty="0"/>
              <a:t> </a:t>
            </a:r>
            <a:r>
              <a:rPr lang="en-US" sz="1800" dirty="0" err="1"/>
              <a:t>een</a:t>
            </a:r>
            <a:r>
              <a:rPr lang="en-US" sz="1800" dirty="0"/>
              <a:t> </a:t>
            </a:r>
            <a:r>
              <a:rPr lang="en-US" sz="1800" dirty="0" err="1"/>
              <a:t>gezondheidskundig</a:t>
            </a:r>
            <a:r>
              <a:rPr lang="en-US" sz="1800" dirty="0"/>
              <a:t> </a:t>
            </a:r>
            <a:r>
              <a:rPr lang="en-US" sz="1800" dirty="0" err="1"/>
              <a:t>probleem</a:t>
            </a:r>
            <a:r>
              <a:rPr lang="en-US" sz="1800" dirty="0"/>
              <a:t>:</a:t>
            </a:r>
          </a:p>
          <a:p>
            <a:pPr marL="0"/>
            <a:r>
              <a:rPr lang="en-US" sz="1800" dirty="0" err="1"/>
              <a:t>Verzamel</a:t>
            </a:r>
            <a:r>
              <a:rPr lang="en-US" sz="1800" dirty="0"/>
              <a:t> de </a:t>
            </a:r>
            <a:r>
              <a:rPr lang="en-US" sz="1800" dirty="0" err="1"/>
              <a:t>feiten</a:t>
            </a:r>
            <a:r>
              <a:rPr lang="en-US" sz="1800" dirty="0"/>
              <a:t> over </a:t>
            </a:r>
            <a:r>
              <a:rPr lang="en-US" sz="1800" dirty="0" err="1"/>
              <a:t>dit</a:t>
            </a:r>
            <a:r>
              <a:rPr lang="en-US" sz="1800" dirty="0"/>
              <a:t> </a:t>
            </a:r>
            <a:r>
              <a:rPr lang="en-US" sz="1800" dirty="0" err="1"/>
              <a:t>onderwerp</a:t>
            </a:r>
            <a:r>
              <a:rPr lang="en-US" sz="1800" dirty="0"/>
              <a:t>. </a:t>
            </a:r>
          </a:p>
          <a:p>
            <a:pPr marL="0"/>
            <a:r>
              <a:rPr lang="en-US" sz="1800" dirty="0"/>
              <a:t>Pas het ASE model toe.</a:t>
            </a:r>
          </a:p>
          <a:p>
            <a:pPr marL="0"/>
            <a:r>
              <a:rPr lang="en-US" sz="1800" dirty="0"/>
              <a:t>Wat </a:t>
            </a:r>
            <a:r>
              <a:rPr lang="en-US" sz="1800" dirty="0" err="1"/>
              <a:t>zijn</a:t>
            </a:r>
            <a:r>
              <a:rPr lang="en-US" sz="1800" dirty="0"/>
              <a:t> </a:t>
            </a:r>
            <a:r>
              <a:rPr lang="en-US" sz="1800" dirty="0" err="1"/>
              <a:t>mogelijke</a:t>
            </a:r>
            <a:r>
              <a:rPr lang="en-US" sz="1800" dirty="0"/>
              <a:t> </a:t>
            </a:r>
            <a:r>
              <a:rPr lang="en-US" sz="1800" dirty="0" err="1"/>
              <a:t>interventies</a:t>
            </a:r>
            <a:r>
              <a:rPr lang="en-US" sz="1800" dirty="0"/>
              <a:t>?</a:t>
            </a:r>
          </a:p>
          <a:p>
            <a:pPr marL="0"/>
            <a:r>
              <a:rPr lang="en-US" sz="1800" dirty="0"/>
              <a:t>Hoe pas de </a:t>
            </a:r>
            <a:r>
              <a:rPr lang="en-US" sz="1800" dirty="0" err="1"/>
              <a:t>evaluatie</a:t>
            </a:r>
            <a:r>
              <a:rPr lang="en-US" sz="1800" dirty="0"/>
              <a:t> toe?</a:t>
            </a:r>
          </a:p>
          <a:p>
            <a:pPr marL="0"/>
            <a:r>
              <a:rPr lang="en-US" sz="1800" dirty="0" err="1"/>
              <a:t>Stuur</a:t>
            </a:r>
            <a:r>
              <a:rPr lang="en-US" sz="1800" dirty="0"/>
              <a:t> je </a:t>
            </a:r>
            <a:r>
              <a:rPr lang="en-US" sz="1800" dirty="0" err="1"/>
              <a:t>bevindingen</a:t>
            </a:r>
            <a:r>
              <a:rPr lang="en-US" sz="1800" dirty="0"/>
              <a:t> </a:t>
            </a:r>
            <a:r>
              <a:rPr lang="en-US" sz="1800" dirty="0" err="1"/>
              <a:t>naar</a:t>
            </a:r>
            <a:r>
              <a:rPr lang="en-US" sz="1800" dirty="0"/>
              <a:t> </a:t>
            </a:r>
            <a:r>
              <a:rPr lang="en-US" sz="1800" dirty="0" err="1"/>
              <a:t>m.derouw@</a:t>
            </a:r>
            <a:r>
              <a:rPr lang="en-US" sz="1800" err="1"/>
              <a:t>helicon</a:t>
            </a:r>
            <a:r>
              <a:rPr lang="en-US" sz="1800"/>
              <a:t>.nl</a:t>
            </a:r>
          </a:p>
          <a:p>
            <a:pPr marL="0" indent="0">
              <a:buNone/>
            </a:pPr>
            <a:endParaRPr lang="en-US" sz="1800" dirty="0"/>
          </a:p>
          <a:p>
            <a:pPr marL="0" indent="0">
              <a:buNone/>
            </a:pPr>
            <a:endParaRPr lang="en-US" sz="1800" dirty="0"/>
          </a:p>
          <a:p>
            <a:pPr marL="514350"/>
            <a:endParaRPr lang="en-US" sz="1800" dirty="0"/>
          </a:p>
        </p:txBody>
      </p:sp>
      <p:sp>
        <p:nvSpPr>
          <p:cNvPr id="23" name="Oval 22">
            <a:extLst>
              <a:ext uri="{FF2B5EF4-FFF2-40B4-BE49-F238E27FC236}">
                <a16:creationId xmlns:a16="http://schemas.microsoft.com/office/drawing/2014/main" id="{C99A8FB7-A79B-4BC9-9D56-B79587F6A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4761" y="2650637"/>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B23893E2-3349-46D7-A7AA-B9E447957F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96859" y="0"/>
            <a:ext cx="4198060" cy="3650200"/>
          </a:xfrm>
          <a:custGeom>
            <a:avLst/>
            <a:gdLst>
              <a:gd name="connsiteX0" fmla="*/ 262846 w 4198060"/>
              <a:gd name="connsiteY0" fmla="*/ 0 h 3650200"/>
              <a:gd name="connsiteX1" fmla="*/ 4198060 w 4198060"/>
              <a:gd name="connsiteY1" fmla="*/ 0 h 3650200"/>
              <a:gd name="connsiteX2" fmla="*/ 4198060 w 4198060"/>
              <a:gd name="connsiteY2" fmla="*/ 3021648 h 3650200"/>
              <a:gd name="connsiteX3" fmla="*/ 4142653 w 4198060"/>
              <a:gd name="connsiteY3" fmla="*/ 3072005 h 3650200"/>
              <a:gd name="connsiteX4" fmla="*/ 2532040 w 4198060"/>
              <a:gd name="connsiteY4" fmla="*/ 3650200 h 3650200"/>
              <a:gd name="connsiteX5" fmla="*/ 0 w 4198060"/>
              <a:gd name="connsiteY5" fmla="*/ 1118160 h 3650200"/>
              <a:gd name="connsiteX6" fmla="*/ 198981 w 4198060"/>
              <a:gd name="connsiteY6" fmla="*/ 132576 h 365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060" h="3650200">
                <a:moveTo>
                  <a:pt x="262846" y="0"/>
                </a:moveTo>
                <a:lnTo>
                  <a:pt x="4198060" y="0"/>
                </a:lnTo>
                <a:lnTo>
                  <a:pt x="4198060" y="3021648"/>
                </a:lnTo>
                <a:lnTo>
                  <a:pt x="4142653" y="3072005"/>
                </a:lnTo>
                <a:cubicBezTo>
                  <a:pt x="3704967" y="3433216"/>
                  <a:pt x="3143843" y="3650200"/>
                  <a:pt x="2532040" y="3650200"/>
                </a:cubicBezTo>
                <a:cubicBezTo>
                  <a:pt x="1133633" y="3650200"/>
                  <a:pt x="0" y="2516567"/>
                  <a:pt x="0" y="1118160"/>
                </a:cubicBezTo>
                <a:cubicBezTo>
                  <a:pt x="0" y="768558"/>
                  <a:pt x="70852" y="435505"/>
                  <a:pt x="198981" y="132576"/>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Afbeelding 7">
            <a:extLst>
              <a:ext uri="{FF2B5EF4-FFF2-40B4-BE49-F238E27FC236}">
                <a16:creationId xmlns:a16="http://schemas.microsoft.com/office/drawing/2014/main" id="{92F8B4C4-ADE1-E64F-991F-71D664569A8A}"/>
              </a:ext>
            </a:extLst>
          </p:cNvPr>
          <p:cNvPicPr>
            <a:picLocks noChangeAspect="1"/>
          </p:cNvPicPr>
          <p:nvPr/>
        </p:nvPicPr>
        <p:blipFill rotWithShape="1">
          <a:blip r:embed="rId2"/>
          <a:srcRect l="8852" r="22899" b="2"/>
          <a:stretch/>
        </p:blipFill>
        <p:spPr>
          <a:xfrm>
            <a:off x="5969353" y="2815228"/>
            <a:ext cx="2788920" cy="2788920"/>
          </a:xfrm>
          <a:custGeom>
            <a:avLst/>
            <a:gdLst>
              <a:gd name="connsiteX0" fmla="*/ 1440180 w 2880360"/>
              <a:gd name="connsiteY0" fmla="*/ 0 h 2880360"/>
              <a:gd name="connsiteX1" fmla="*/ 2880360 w 2880360"/>
              <a:gd name="connsiteY1" fmla="*/ 1440180 h 2880360"/>
              <a:gd name="connsiteX2" fmla="*/ 1440180 w 2880360"/>
              <a:gd name="connsiteY2" fmla="*/ 2880360 h 2880360"/>
              <a:gd name="connsiteX3" fmla="*/ 0 w 2880360"/>
              <a:gd name="connsiteY3" fmla="*/ 1440180 h 2880360"/>
              <a:gd name="connsiteX4" fmla="*/ 1440180 w 2880360"/>
              <a:gd name="connsiteY4" fmla="*/ 0 h 2880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5" name="Afbeelding 4" descr="Afbeelding met microscoop, object&#10;&#10;Automatisch gegenereerde beschrijving">
            <a:extLst>
              <a:ext uri="{FF2B5EF4-FFF2-40B4-BE49-F238E27FC236}">
                <a16:creationId xmlns:a16="http://schemas.microsoft.com/office/drawing/2014/main" id="{D7B86A61-B664-4C47-90F7-F54A4B2AECF6}"/>
              </a:ext>
            </a:extLst>
          </p:cNvPr>
          <p:cNvPicPr>
            <a:picLocks noChangeAspect="1"/>
          </p:cNvPicPr>
          <p:nvPr/>
        </p:nvPicPr>
        <p:blipFill rotWithShape="1">
          <a:blip r:embed="rId3"/>
          <a:srcRect l="33893" r="14615" b="1"/>
          <a:stretch/>
        </p:blipFill>
        <p:spPr>
          <a:xfrm>
            <a:off x="8160603" y="2"/>
            <a:ext cx="4034316" cy="3486455"/>
          </a:xfrm>
          <a:custGeom>
            <a:avLst/>
            <a:gdLst>
              <a:gd name="connsiteX0" fmla="*/ 280681 w 4034316"/>
              <a:gd name="connsiteY0" fmla="*/ 0 h 3486455"/>
              <a:gd name="connsiteX1" fmla="*/ 4034316 w 4034316"/>
              <a:gd name="connsiteY1" fmla="*/ 0 h 3486455"/>
              <a:gd name="connsiteX2" fmla="*/ 4034316 w 4034316"/>
              <a:gd name="connsiteY2" fmla="*/ 2800630 h 3486455"/>
              <a:gd name="connsiteX3" fmla="*/ 3874752 w 4034316"/>
              <a:gd name="connsiteY3" fmla="*/ 2945652 h 3486455"/>
              <a:gd name="connsiteX4" fmla="*/ 2368296 w 4034316"/>
              <a:gd name="connsiteY4" fmla="*/ 3486455 h 3486455"/>
              <a:gd name="connsiteX5" fmla="*/ 0 w 4034316"/>
              <a:gd name="connsiteY5" fmla="*/ 1118159 h 3486455"/>
              <a:gd name="connsiteX6" fmla="*/ 186113 w 4034316"/>
              <a:gd name="connsiteY6" fmla="*/ 196311 h 348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p:spPr>
      </p:pic>
      <p:sp>
        <p:nvSpPr>
          <p:cNvPr id="27" name="Freeform: Shape 26">
            <a:extLst>
              <a:ext uri="{FF2B5EF4-FFF2-40B4-BE49-F238E27FC236}">
                <a16:creationId xmlns:a16="http://schemas.microsoft.com/office/drawing/2014/main" id="{2B7592FE-10D1-4664-B623-353F47C8D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8132" y="4032250"/>
            <a:ext cx="3303868" cy="2825750"/>
          </a:xfrm>
          <a:custGeom>
            <a:avLst/>
            <a:gdLst>
              <a:gd name="connsiteX0" fmla="*/ 1888600 w 3303868"/>
              <a:gd name="connsiteY0" fmla="*/ 0 h 2825750"/>
              <a:gd name="connsiteX1" fmla="*/ 3224042 w 3303868"/>
              <a:gd name="connsiteY1" fmla="*/ 553158 h 2825750"/>
              <a:gd name="connsiteX2" fmla="*/ 3303868 w 3303868"/>
              <a:gd name="connsiteY2" fmla="*/ 640989 h 2825750"/>
              <a:gd name="connsiteX3" fmla="*/ 3303868 w 3303868"/>
              <a:gd name="connsiteY3" fmla="*/ 2825750 h 2825750"/>
              <a:gd name="connsiteX4" fmla="*/ 250380 w 3303868"/>
              <a:gd name="connsiteY4" fmla="*/ 2825750 h 2825750"/>
              <a:gd name="connsiteX5" fmla="*/ 227944 w 3303868"/>
              <a:gd name="connsiteY5" fmla="*/ 2788819 h 2825750"/>
              <a:gd name="connsiteX6" fmla="*/ 0 w 3303868"/>
              <a:gd name="connsiteY6" fmla="*/ 1888600 h 2825750"/>
              <a:gd name="connsiteX7" fmla="*/ 1888600 w 3303868"/>
              <a:gd name="connsiteY7" fmla="*/ 0 h 282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3868" h="2825750">
                <a:moveTo>
                  <a:pt x="1888600" y="0"/>
                </a:moveTo>
                <a:cubicBezTo>
                  <a:pt x="2410123" y="0"/>
                  <a:pt x="2882273" y="211389"/>
                  <a:pt x="3224042" y="553158"/>
                </a:cubicBezTo>
                <a:lnTo>
                  <a:pt x="3303868" y="640989"/>
                </a:lnTo>
                <a:lnTo>
                  <a:pt x="3303868" y="2825750"/>
                </a:lnTo>
                <a:lnTo>
                  <a:pt x="250380" y="2825750"/>
                </a:lnTo>
                <a:lnTo>
                  <a:pt x="227944" y="2788819"/>
                </a:lnTo>
                <a:cubicBezTo>
                  <a:pt x="82574" y="2521217"/>
                  <a:pt x="0" y="2214552"/>
                  <a:pt x="0" y="1888600"/>
                </a:cubicBezTo>
                <a:cubicBezTo>
                  <a:pt x="0" y="845555"/>
                  <a:pt x="845555" y="0"/>
                  <a:pt x="18886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Tijdelijke aanduiding voor inhoud 5" descr="Afbeelding met binnen, tafel&#10;&#10;Automatisch gegenereerde beschrijving">
            <a:extLst>
              <a:ext uri="{FF2B5EF4-FFF2-40B4-BE49-F238E27FC236}">
                <a16:creationId xmlns:a16="http://schemas.microsoft.com/office/drawing/2014/main" id="{85E9695C-9903-3845-B6F2-64AF7FAA4341}"/>
              </a:ext>
            </a:extLst>
          </p:cNvPr>
          <p:cNvPicPr>
            <a:picLocks noGrp="1" noChangeAspect="1"/>
          </p:cNvPicPr>
          <p:nvPr>
            <p:ph sz="half" idx="1"/>
          </p:nvPr>
        </p:nvPicPr>
        <p:blipFill rotWithShape="1">
          <a:blip r:embed="rId4"/>
          <a:srcRect l="8121" r="20214" b="2"/>
          <a:stretch/>
        </p:blipFill>
        <p:spPr>
          <a:xfrm>
            <a:off x="9053088" y="4197217"/>
            <a:ext cx="3138912" cy="2660795"/>
          </a:xfrm>
          <a:custGeom>
            <a:avLst/>
            <a:gdLst>
              <a:gd name="connsiteX0" fmla="*/ 1723644 w 3138912"/>
              <a:gd name="connsiteY0" fmla="*/ 0 h 2660795"/>
              <a:gd name="connsiteX1" fmla="*/ 3053691 w 3138912"/>
              <a:gd name="connsiteY1" fmla="*/ 627247 h 2660795"/>
              <a:gd name="connsiteX2" fmla="*/ 3138912 w 3138912"/>
              <a:gd name="connsiteY2" fmla="*/ 741211 h 2660795"/>
              <a:gd name="connsiteX3" fmla="*/ 3138912 w 3138912"/>
              <a:gd name="connsiteY3" fmla="*/ 2660795 h 2660795"/>
              <a:gd name="connsiteX4" fmla="*/ 278239 w 3138912"/>
              <a:gd name="connsiteY4" fmla="*/ 2660795 h 2660795"/>
              <a:gd name="connsiteX5" fmla="*/ 208035 w 3138912"/>
              <a:gd name="connsiteY5" fmla="*/ 2545235 h 2660795"/>
              <a:gd name="connsiteX6" fmla="*/ 0 w 3138912"/>
              <a:gd name="connsiteY6" fmla="*/ 1723644 h 2660795"/>
              <a:gd name="connsiteX7" fmla="*/ 1723644 w 3138912"/>
              <a:gd name="connsiteY7" fmla="*/ 0 h 266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8912" h="2660795">
                <a:moveTo>
                  <a:pt x="1723644" y="0"/>
                </a:moveTo>
                <a:cubicBezTo>
                  <a:pt x="2259111" y="0"/>
                  <a:pt x="2737550" y="244172"/>
                  <a:pt x="3053691" y="627247"/>
                </a:cubicBezTo>
                <a:lnTo>
                  <a:pt x="3138912" y="741211"/>
                </a:lnTo>
                <a:lnTo>
                  <a:pt x="3138912" y="2660795"/>
                </a:lnTo>
                <a:lnTo>
                  <a:pt x="278239" y="2660795"/>
                </a:lnTo>
                <a:lnTo>
                  <a:pt x="208035" y="2545235"/>
                </a:lnTo>
                <a:cubicBezTo>
                  <a:pt x="75362" y="2301006"/>
                  <a:pt x="0" y="2021126"/>
                  <a:pt x="0" y="1723644"/>
                </a:cubicBezTo>
                <a:cubicBezTo>
                  <a:pt x="0" y="771702"/>
                  <a:pt x="771702" y="0"/>
                  <a:pt x="1723644" y="0"/>
                </a:cubicBezTo>
                <a:close/>
              </a:path>
            </a:pathLst>
          </a:custGeom>
        </p:spPr>
      </p:pic>
    </p:spTree>
    <p:extLst>
      <p:ext uri="{BB962C8B-B14F-4D97-AF65-F5344CB8AC3E}">
        <p14:creationId xmlns:p14="http://schemas.microsoft.com/office/powerpoint/2010/main" val="15246713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524256" y="491260"/>
            <a:ext cx="6594189" cy="1625210"/>
          </a:xfrm>
        </p:spPr>
        <p:txBody>
          <a:bodyPr>
            <a:normAutofit/>
          </a:bodyPr>
          <a:lstStyle/>
          <a:p>
            <a:r>
              <a:rPr lang="nl-NL">
                <a:solidFill>
                  <a:srgbClr val="FFFFFF"/>
                </a:solidFill>
              </a:rPr>
              <a:t>Wat is ondervoeding?</a:t>
            </a:r>
          </a:p>
        </p:txBody>
      </p:sp>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p:cNvSpPr>
            <a:spLocks noGrp="1"/>
          </p:cNvSpPr>
          <p:nvPr>
            <p:ph idx="1"/>
          </p:nvPr>
        </p:nvSpPr>
        <p:spPr>
          <a:xfrm>
            <a:off x="8029319" y="917725"/>
            <a:ext cx="3424739" cy="4852362"/>
          </a:xfrm>
        </p:spPr>
        <p:txBody>
          <a:bodyPr anchor="ctr">
            <a:normAutofit/>
          </a:bodyPr>
          <a:lstStyle/>
          <a:p>
            <a:r>
              <a:rPr lang="nl-NL" sz="2000">
                <a:solidFill>
                  <a:srgbClr val="FFFFFF"/>
                </a:solidFill>
              </a:rPr>
              <a:t>Er is sprake van ondervoeding als de dagelijkse voeding minder energie levert dan nodig is voor de ruststofwisseling en het verrichten van voor het leven noodzakelijke lichamelijke arbeid. </a:t>
            </a:r>
          </a:p>
          <a:p>
            <a:endParaRPr lang="nl-NL" sz="2000">
              <a:solidFill>
                <a:srgbClr val="FFFFFF"/>
              </a:solidFill>
            </a:endParaRPr>
          </a:p>
        </p:txBody>
      </p:sp>
      <p:pic>
        <p:nvPicPr>
          <p:cNvPr id="4" name="Afbeelding 3"/>
          <p:cNvPicPr>
            <a:picLocks noChangeAspect="1"/>
          </p:cNvPicPr>
          <p:nvPr/>
        </p:nvPicPr>
        <p:blipFill>
          <a:blip r:embed="rId2"/>
          <a:stretch>
            <a:fillRect/>
          </a:stretch>
        </p:blipFill>
        <p:spPr>
          <a:xfrm>
            <a:off x="0" y="6165669"/>
            <a:ext cx="2169840" cy="692331"/>
          </a:xfrm>
          <a:prstGeom prst="rect">
            <a:avLst/>
          </a:prstGeom>
        </p:spPr>
      </p:pic>
      <p:pic>
        <p:nvPicPr>
          <p:cNvPr id="5" name="Afbeelding 4">
            <a:extLst>
              <a:ext uri="{FF2B5EF4-FFF2-40B4-BE49-F238E27FC236}">
                <a16:creationId xmlns:a16="http://schemas.microsoft.com/office/drawing/2014/main" id="{8C151F6D-D552-564A-AA24-CC4029701C2B}"/>
              </a:ext>
            </a:extLst>
          </p:cNvPr>
          <p:cNvPicPr>
            <a:picLocks noChangeAspect="1"/>
          </p:cNvPicPr>
          <p:nvPr/>
        </p:nvPicPr>
        <p:blipFill>
          <a:blip r:embed="rId3"/>
          <a:stretch>
            <a:fillRect/>
          </a:stretch>
        </p:blipFill>
        <p:spPr>
          <a:xfrm>
            <a:off x="3607275" y="4014788"/>
            <a:ext cx="3949700" cy="2057400"/>
          </a:xfrm>
          <a:prstGeom prst="rect">
            <a:avLst/>
          </a:prstGeom>
        </p:spPr>
      </p:pic>
      <p:pic>
        <p:nvPicPr>
          <p:cNvPr id="2050" name="Picture 2" descr="Afbeeldingsresultaat voor ondervoeding"/>
          <p:cNvPicPr>
            <a:picLocks noChangeAspect="1" noChangeArrowheads="1"/>
          </p:cNvPicPr>
          <p:nvPr/>
        </p:nvPicPr>
        <p:blipFill rotWithShape="1">
          <a:blip r:embed="rId4">
            <a:extLst>
              <a:ext uri="{28A0092B-C50C-407E-A947-70E740481C1C}">
                <a14:useLocalDpi xmlns:a14="http://schemas.microsoft.com/office/drawing/2010/main" val="0"/>
              </a:ext>
            </a:extLst>
          </a:blip>
          <a:srcRect l="300" r="849" b="-1"/>
          <a:stretch/>
        </p:blipFill>
        <p:spPr bwMode="auto">
          <a:xfrm>
            <a:off x="-190175" y="2400300"/>
            <a:ext cx="4572370" cy="2643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8549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E4F9F79B-A093-478E-96B5-EE02BC93A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640079" y="4526280"/>
            <a:ext cx="7410681" cy="1737360"/>
          </a:xfrm>
        </p:spPr>
        <p:txBody>
          <a:bodyPr>
            <a:normAutofit/>
          </a:bodyPr>
          <a:lstStyle/>
          <a:p>
            <a:r>
              <a:rPr lang="nl-NL" sz="4800"/>
              <a:t>Waar komt ondervoeding voor?</a:t>
            </a:r>
          </a:p>
        </p:txBody>
      </p:sp>
      <p:sp>
        <p:nvSpPr>
          <p:cNvPr id="3" name="Tijdelijke aanduiding voor inhoud 2"/>
          <p:cNvSpPr>
            <a:spLocks noGrp="1"/>
          </p:cNvSpPr>
          <p:nvPr>
            <p:ph idx="1"/>
          </p:nvPr>
        </p:nvSpPr>
        <p:spPr>
          <a:xfrm>
            <a:off x="640080" y="595293"/>
            <a:ext cx="5676637" cy="3463951"/>
          </a:xfrm>
        </p:spPr>
        <p:txBody>
          <a:bodyPr anchor="ctr">
            <a:normAutofit/>
          </a:bodyPr>
          <a:lstStyle/>
          <a:p>
            <a:r>
              <a:rPr lang="nl-NL" sz="1800"/>
              <a:t>We gaan er vaak vanuit dat ondervoeding in ontwikkelingslanden voorkomt, maar ook in welvarende landen komen vormen van ondervoeding voor. </a:t>
            </a:r>
          </a:p>
          <a:p>
            <a:r>
              <a:rPr lang="nl-NL" sz="1800"/>
              <a:t>Vaak is er sprake van onjuiste voeding, waarbij er wel voldoende kcal zijn, maar niet voldoende benodigde voedingsstoffen. </a:t>
            </a:r>
          </a:p>
          <a:p>
            <a:r>
              <a:rPr lang="nl-NL" sz="1800"/>
              <a:t>Soms komt dit voor uit gemakzucht of onwetendheid, maar ondervoeding kan ook ontstaan door onverantwoord afslanken om aan een ideaal beeld te willen voldoen. </a:t>
            </a:r>
          </a:p>
        </p:txBody>
      </p:sp>
      <p:sp>
        <p:nvSpPr>
          <p:cNvPr id="24" name="Freeform: Shape 23">
            <a:extLst>
              <a:ext uri="{FF2B5EF4-FFF2-40B4-BE49-F238E27FC236}">
                <a16:creationId xmlns:a16="http://schemas.microsoft.com/office/drawing/2014/main" id="{11394CD8-BD30-4B74-86F4-51FDF3383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6" name="Straight Connector 25">
            <a:extLst>
              <a:ext uri="{FF2B5EF4-FFF2-40B4-BE49-F238E27FC236}">
                <a16:creationId xmlns:a16="http://schemas.microsoft.com/office/drawing/2014/main" id="{D4C22394-EBC2-4FAF-A555-6C02D589E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F7194F93-1F71-4A70-9DF1-28F183771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32897" y="5004581"/>
            <a:ext cx="962395" cy="9623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Oval 29">
            <a:extLst>
              <a:ext uri="{FF2B5EF4-FFF2-40B4-BE49-F238E27FC236}">
                <a16:creationId xmlns:a16="http://schemas.microsoft.com/office/drawing/2014/main" id="{9BBC0C84-DC2A-43AE-9576-0A44295E8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3725" y="4865965"/>
            <a:ext cx="293695" cy="293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Afbeelding 3"/>
          <p:cNvPicPr>
            <a:picLocks noChangeAspect="1"/>
          </p:cNvPicPr>
          <p:nvPr/>
        </p:nvPicPr>
        <p:blipFill>
          <a:blip r:embed="rId3"/>
          <a:stretch>
            <a:fillRect/>
          </a:stretch>
        </p:blipFill>
        <p:spPr>
          <a:xfrm>
            <a:off x="0" y="6165669"/>
            <a:ext cx="2169840" cy="692331"/>
          </a:xfrm>
          <a:prstGeom prst="rect">
            <a:avLst/>
          </a:prstGeom>
        </p:spPr>
      </p:pic>
    </p:spTree>
    <p:extLst>
      <p:ext uri="{BB962C8B-B14F-4D97-AF65-F5344CB8AC3E}">
        <p14:creationId xmlns:p14="http://schemas.microsoft.com/office/powerpoint/2010/main" val="229840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4F9F79B-A093-478E-96B5-EE02BC93A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640079" y="4526280"/>
            <a:ext cx="7410681" cy="1737360"/>
          </a:xfrm>
        </p:spPr>
        <p:txBody>
          <a:bodyPr>
            <a:normAutofit/>
          </a:bodyPr>
          <a:lstStyle/>
          <a:p>
            <a:r>
              <a:rPr lang="nl-NL" sz="4800"/>
              <a:t>Gevolgen van extreme ondervoeding</a:t>
            </a:r>
          </a:p>
        </p:txBody>
      </p:sp>
      <p:sp>
        <p:nvSpPr>
          <p:cNvPr id="3" name="Tijdelijke aanduiding voor inhoud 2"/>
          <p:cNvSpPr>
            <a:spLocks noGrp="1"/>
          </p:cNvSpPr>
          <p:nvPr>
            <p:ph idx="1"/>
          </p:nvPr>
        </p:nvSpPr>
        <p:spPr>
          <a:xfrm>
            <a:off x="640080" y="595293"/>
            <a:ext cx="5676637" cy="3463951"/>
          </a:xfrm>
        </p:spPr>
        <p:txBody>
          <a:bodyPr anchor="ctr">
            <a:normAutofit/>
          </a:bodyPr>
          <a:lstStyle/>
          <a:p>
            <a:r>
              <a:rPr lang="nl-NL" sz="1700"/>
              <a:t>Vetreserves zijn uitgeput.</a:t>
            </a:r>
          </a:p>
          <a:p>
            <a:r>
              <a:rPr lang="nl-NL" sz="1700"/>
              <a:t>Lichaam gaat eiwitten afbreken om aan energie te komen.</a:t>
            </a:r>
          </a:p>
          <a:p>
            <a:r>
              <a:rPr lang="nl-NL" sz="1700"/>
              <a:t>Lichaam ‘eet zichzelf op’</a:t>
            </a:r>
          </a:p>
          <a:p>
            <a:r>
              <a:rPr lang="nl-NL" sz="1700"/>
              <a:t>Spierweefsel neemt af, bewegingen worden trager, het hart wordt kleiner, de hartslag en bloeddruk worden lager. </a:t>
            </a:r>
          </a:p>
          <a:p>
            <a:r>
              <a:rPr lang="nl-NL" sz="1700"/>
              <a:t>Psychisch verandert er ook veel, mensen worden depressief en verliezen concentratie. </a:t>
            </a:r>
          </a:p>
          <a:p>
            <a:r>
              <a:rPr lang="nl-NL" sz="1700"/>
              <a:t>Grote, holle ogen, dor en dof haar.</a:t>
            </a:r>
          </a:p>
          <a:p>
            <a:r>
              <a:rPr lang="nl-NL" sz="1700"/>
              <a:t>Bij vrouwen stopt de menstruatie en wordt de hormoonhuishouding verstoord. </a:t>
            </a:r>
          </a:p>
        </p:txBody>
      </p:sp>
      <p:pic>
        <p:nvPicPr>
          <p:cNvPr id="7" name="Afbeelding 6"/>
          <p:cNvPicPr>
            <a:picLocks noChangeAspect="1"/>
          </p:cNvPicPr>
          <p:nvPr/>
        </p:nvPicPr>
        <p:blipFill rotWithShape="1">
          <a:blip r:embed="rId2"/>
          <a:srcRect r="2" b="2446"/>
          <a:stretch/>
        </p:blipFill>
        <p:spPr>
          <a:xfrm>
            <a:off x="6492114" y="10"/>
            <a:ext cx="5699887" cy="4059234"/>
          </a:xfrm>
          <a:custGeom>
            <a:avLst/>
            <a:gdLst/>
            <a:ahLst/>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p:spPr>
      </p:pic>
      <p:cxnSp>
        <p:nvCxnSpPr>
          <p:cNvPr id="14" name="Straight Connector 13">
            <a:extLst>
              <a:ext uri="{FF2B5EF4-FFF2-40B4-BE49-F238E27FC236}">
                <a16:creationId xmlns:a16="http://schemas.microsoft.com/office/drawing/2014/main" id="{D4C22394-EBC2-4FAF-A555-6C02D589E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F7194F93-1F71-4A70-9DF1-28F183771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1147" y="5004581"/>
            <a:ext cx="962395" cy="962395"/>
          </a:xfrm>
          <a:prstGeom prst="ellipse">
            <a:avLst/>
          </a:prstGeom>
          <a:solidFill>
            <a:srgbClr val="405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BBC0C84-DC2A-43AE-9576-0A44295E8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3725" y="4865965"/>
            <a:ext cx="293695" cy="293695"/>
          </a:xfrm>
          <a:prstGeom prst="ellipse">
            <a:avLst/>
          </a:prstGeom>
          <a:solidFill>
            <a:srgbClr val="F734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p:cNvPicPr>
            <a:picLocks noChangeAspect="1"/>
          </p:cNvPicPr>
          <p:nvPr/>
        </p:nvPicPr>
        <p:blipFill>
          <a:blip r:embed="rId3"/>
          <a:stretch>
            <a:fillRect/>
          </a:stretch>
        </p:blipFill>
        <p:spPr>
          <a:xfrm>
            <a:off x="0" y="6165669"/>
            <a:ext cx="2169840" cy="692331"/>
          </a:xfrm>
          <a:prstGeom prst="rect">
            <a:avLst/>
          </a:prstGeom>
        </p:spPr>
      </p:pic>
    </p:spTree>
    <p:extLst>
      <p:ext uri="{BB962C8B-B14F-4D97-AF65-F5344CB8AC3E}">
        <p14:creationId xmlns:p14="http://schemas.microsoft.com/office/powerpoint/2010/main" val="2191360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38200" y="620392"/>
            <a:ext cx="3374136" cy="5504688"/>
          </a:xfrm>
        </p:spPr>
        <p:txBody>
          <a:bodyPr>
            <a:normAutofit/>
          </a:bodyPr>
          <a:lstStyle/>
          <a:p>
            <a:r>
              <a:rPr lang="nl-NL" dirty="0"/>
              <a:t>Ziektes naar aanleiding van ondervoeding</a:t>
            </a:r>
          </a:p>
        </p:txBody>
      </p:sp>
      <p:pic>
        <p:nvPicPr>
          <p:cNvPr id="5" name="Afbeelding 4"/>
          <p:cNvPicPr>
            <a:picLocks noChangeAspect="1"/>
          </p:cNvPicPr>
          <p:nvPr/>
        </p:nvPicPr>
        <p:blipFill>
          <a:blip r:embed="rId2"/>
          <a:stretch>
            <a:fillRect/>
          </a:stretch>
        </p:blipFill>
        <p:spPr>
          <a:xfrm>
            <a:off x="0" y="6165669"/>
            <a:ext cx="2169840" cy="692331"/>
          </a:xfrm>
          <a:prstGeom prst="rect">
            <a:avLst/>
          </a:prstGeom>
        </p:spPr>
      </p:pic>
      <p:graphicFrame>
        <p:nvGraphicFramePr>
          <p:cNvPr id="20" name="Tijdelijke aanduiding voor inhoud 2">
            <a:extLst>
              <a:ext uri="{FF2B5EF4-FFF2-40B4-BE49-F238E27FC236}">
                <a16:creationId xmlns:a16="http://schemas.microsoft.com/office/drawing/2014/main" id="{6C79BD36-BA1E-4632-82EE-DFAC81AF9AAA}"/>
              </a:ext>
            </a:extLst>
          </p:cNvPr>
          <p:cNvGraphicFramePr>
            <a:graphicFrameLocks noGrp="1"/>
          </p:cNvGraphicFramePr>
          <p:nvPr>
            <p:ph idx="1"/>
            <p:extLst>
              <p:ext uri="{D42A27DB-BD31-4B8C-83A1-F6EECF244321}">
                <p14:modId xmlns:p14="http://schemas.microsoft.com/office/powerpoint/2010/main" val="959921141"/>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06883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4F9F79B-A093-478E-96B5-EE02BC93A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p:cNvSpPr>
            <a:spLocks noGrp="1"/>
          </p:cNvSpPr>
          <p:nvPr>
            <p:ph idx="1"/>
          </p:nvPr>
        </p:nvSpPr>
        <p:spPr>
          <a:xfrm>
            <a:off x="640080" y="595293"/>
            <a:ext cx="5676637" cy="3463951"/>
          </a:xfrm>
        </p:spPr>
        <p:txBody>
          <a:bodyPr anchor="ctr">
            <a:normAutofit/>
          </a:bodyPr>
          <a:lstStyle/>
          <a:p>
            <a:pPr marL="0" indent="0">
              <a:buNone/>
            </a:pPr>
            <a:r>
              <a:rPr lang="nl-NL" sz="1800" b="1"/>
              <a:t>Beri beri</a:t>
            </a:r>
            <a:r>
              <a:rPr lang="nl-NL" sz="1800"/>
              <a:t> is een aandoening die wordt veroorzaakt door een tekort aan vitamine B1 (thiamine), waarbij één vorm het hart- en vaatstelsel aantast en een andere vorm zich manifesteert met neurologische symptomen.</a:t>
            </a:r>
          </a:p>
          <a:p>
            <a:pPr marL="0" indent="0">
              <a:buNone/>
            </a:pPr>
            <a:endParaRPr lang="nl-NL" sz="1800"/>
          </a:p>
          <a:p>
            <a:pPr marL="0" indent="0">
              <a:buNone/>
            </a:pPr>
            <a:r>
              <a:rPr lang="nl-NL" sz="1800"/>
              <a:t>Vitamine B1 komt voor in brood en graanproducten, aardappelen, groente, vlees en vleeswaren, melk en melkproducten. </a:t>
            </a:r>
          </a:p>
          <a:p>
            <a:endParaRPr lang="nl-NL" sz="1800"/>
          </a:p>
          <a:p>
            <a:endParaRPr lang="nl-NL" sz="1800"/>
          </a:p>
        </p:txBody>
      </p:sp>
      <p:sp>
        <p:nvSpPr>
          <p:cNvPr id="10" name="Freeform: Shape 9">
            <a:extLst>
              <a:ext uri="{FF2B5EF4-FFF2-40B4-BE49-F238E27FC236}">
                <a16:creationId xmlns:a16="http://schemas.microsoft.com/office/drawing/2014/main" id="{11394CD8-BD30-4B74-86F4-51FDF3383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D4C22394-EBC2-4FAF-A555-6C02D589E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F7194F93-1F71-4A70-9DF1-28F183771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32897" y="5004581"/>
            <a:ext cx="962395" cy="9623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9BBC0C84-DC2A-43AE-9576-0A44295E8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3725" y="4865965"/>
            <a:ext cx="293695" cy="293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1099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28" name="Straight Arrow Connector 7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Tijdelijke aanduiding voor inhoud 2"/>
          <p:cNvSpPr>
            <a:spLocks noGrp="1"/>
          </p:cNvSpPr>
          <p:nvPr>
            <p:ph idx="1"/>
          </p:nvPr>
        </p:nvSpPr>
        <p:spPr>
          <a:xfrm>
            <a:off x="655321" y="2575034"/>
            <a:ext cx="5120113" cy="3462228"/>
          </a:xfrm>
        </p:spPr>
        <p:txBody>
          <a:bodyPr>
            <a:normAutofit/>
          </a:bodyPr>
          <a:lstStyle/>
          <a:p>
            <a:pPr marL="0" indent="0">
              <a:buNone/>
            </a:pPr>
            <a:r>
              <a:rPr lang="nl-NL" sz="1800" b="1" dirty="0"/>
              <a:t>Kwashiorkor</a:t>
            </a:r>
            <a:r>
              <a:rPr lang="nl-NL" sz="1800" dirty="0"/>
              <a:t> is een aandoening bij kinderen, veroorzaakt door een langdurig gebrek aan eiwitten in de voeding. Het is deze aandoening die aanleiding geeft tot het bekende beeld van kinderen met een gezwollen onderbuik en ros haar.</a:t>
            </a:r>
          </a:p>
          <a:p>
            <a:pPr marL="0" indent="0">
              <a:buNone/>
            </a:pPr>
            <a:endParaRPr lang="nl-NL" sz="1800" dirty="0"/>
          </a:p>
          <a:p>
            <a:pPr marL="0" indent="0">
              <a:buNone/>
            </a:pPr>
            <a:endParaRPr lang="nl-NL" sz="1800" dirty="0"/>
          </a:p>
        </p:txBody>
      </p:sp>
      <p:pic>
        <p:nvPicPr>
          <p:cNvPr id="1026" name="Picture 2" descr="Afbeeldingsresultaat voor Kwashiorkor"/>
          <p:cNvPicPr>
            <a:picLocks noChangeAspect="1" noChangeArrowheads="1"/>
          </p:cNvPicPr>
          <p:nvPr/>
        </p:nvPicPr>
        <p:blipFill rotWithShape="1">
          <a:blip r:embed="rId2">
            <a:extLst>
              <a:ext uri="{28A0092B-C50C-407E-A947-70E740481C1C}">
                <a14:useLocalDpi xmlns:a14="http://schemas.microsoft.com/office/drawing/2010/main" val="0"/>
              </a:ext>
            </a:extLst>
          </a:blip>
          <a:srcRect r="1" b="9363"/>
          <a:stretch/>
        </p:blipFill>
        <p:spPr bwMode="auto">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008752"/>
      </p:ext>
    </p:extLst>
  </p:cSld>
  <p:clrMapOvr>
    <a:masterClrMapping/>
  </p:clrMapOvr>
</p:sld>
</file>

<file path=ppt/theme/theme1.xml><?xml version="1.0" encoding="utf-8"?>
<a:theme xmlns:a="http://schemas.openxmlformats.org/drawingml/2006/main" name="Kantoorthema">
  <a:themeElements>
    <a:clrScheme name="Aangepast 1">
      <a:dk1>
        <a:sysClr val="windowText" lastClr="000000"/>
      </a:dk1>
      <a:lt1>
        <a:sysClr val="window" lastClr="FFFFFF"/>
      </a:lt1>
      <a:dk2>
        <a:srgbClr val="455F51"/>
      </a:dk2>
      <a:lt2>
        <a:srgbClr val="E2DFCC"/>
      </a:lt2>
      <a:accent1>
        <a:srgbClr val="BDEA1A"/>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7" ma:contentTypeDescription="Een nieuw document maken." ma:contentTypeScope="" ma:versionID="dc0382093e4731084f9132cd2c0202c1">
  <xsd:schema xmlns:xsd="http://www.w3.org/2001/XMLSchema" xmlns:xs="http://www.w3.org/2001/XMLSchema" xmlns:p="http://schemas.microsoft.com/office/2006/metadata/properties" xmlns:ns2="34354c1b-6b8c-435b-ad50-990538c19557" targetNamespace="http://schemas.microsoft.com/office/2006/metadata/properties" ma:root="true" ma:fieldsID="9c0ce9d74be8d2c58fba1757fc7b9c60" ns2:_="">
    <xsd:import namespace="34354c1b-6b8c-435b-ad50-990538c1955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C42CB09-508D-41B3-B9F8-F077C7E2FE4D}">
  <ds:schemaRefs>
    <ds:schemaRef ds:uri="http://purl.org/dc/dcmitype/"/>
    <ds:schemaRef ds:uri="http://purl.org/dc/elements/1.1/"/>
    <ds:schemaRef ds:uri="http://schemas.microsoft.com/office/2006/documentManagement/types"/>
    <ds:schemaRef ds:uri="http://schemas.openxmlformats.org/package/2006/metadata/core-properties"/>
    <ds:schemaRef ds:uri="http://purl.org/dc/terms/"/>
    <ds:schemaRef ds:uri="34354c1b-6b8c-435b-ad50-990538c19557"/>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2F06B446-10E9-4DC3-BBED-30C3810CB6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8A8398B-EF28-46B2-8450-3A21136C69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25</TotalTime>
  <Words>1713</Words>
  <Application>Microsoft Macintosh PowerPoint</Application>
  <PresentationFormat>Breedbeeld</PresentationFormat>
  <Paragraphs>151</Paragraphs>
  <Slides>36</Slides>
  <Notes>7</Notes>
  <HiddenSlides>0</HiddenSlides>
  <MMClips>0</MMClips>
  <ScaleCrop>false</ScaleCrop>
  <HeadingPairs>
    <vt:vector size="6" baseType="variant">
      <vt:variant>
        <vt:lpstr>Gebruikte lettertypen</vt:lpstr>
      </vt:variant>
      <vt:variant>
        <vt:i4>3</vt:i4>
      </vt:variant>
      <vt:variant>
        <vt:lpstr>Thema</vt:lpstr>
      </vt:variant>
      <vt:variant>
        <vt:i4>2</vt:i4>
      </vt:variant>
      <vt:variant>
        <vt:lpstr>Diatitels</vt:lpstr>
      </vt:variant>
      <vt:variant>
        <vt:i4>36</vt:i4>
      </vt:variant>
    </vt:vector>
  </HeadingPairs>
  <TitlesOfParts>
    <vt:vector size="41" baseType="lpstr">
      <vt:lpstr>Arial</vt:lpstr>
      <vt:lpstr>Calibri</vt:lpstr>
      <vt:lpstr>Calibri Light</vt:lpstr>
      <vt:lpstr>Kantoorthema</vt:lpstr>
      <vt:lpstr>1_Kantoorthema</vt:lpstr>
      <vt:lpstr>Lifestyle Ondervoeding, ondergewicht, overgewicht en gedragsverandering</vt:lpstr>
      <vt:lpstr>Leerdoelen vandaag</vt:lpstr>
      <vt:lpstr>Wat is optimale voeding?</vt:lpstr>
      <vt:lpstr>Wat is ondervoeding?</vt:lpstr>
      <vt:lpstr>Waar komt ondervoeding voor?</vt:lpstr>
      <vt:lpstr>Gevolgen van extreme ondervoeding</vt:lpstr>
      <vt:lpstr>Ziektes naar aanleiding van ondervoeding</vt:lpstr>
      <vt:lpstr>PowerPoint-presentatie</vt:lpstr>
      <vt:lpstr>PowerPoint-presentatie</vt:lpstr>
      <vt:lpstr>PowerPoint-presentatie</vt:lpstr>
      <vt:lpstr>PowerPoint-presentatie</vt:lpstr>
      <vt:lpstr>Ondervoeding</vt:lpstr>
      <vt:lpstr>PowerPoint-presentatie</vt:lpstr>
      <vt:lpstr>Er wordt steeds meer bekend over obesitas..</vt:lpstr>
      <vt:lpstr>Eetstoornissen</vt:lpstr>
      <vt:lpstr>Anorexia nervosa</vt:lpstr>
      <vt:lpstr>Oorzaak van anorexia </vt:lpstr>
      <vt:lpstr>Psychische factor van anorexia </vt:lpstr>
      <vt:lpstr>Boulimia nervosa  </vt:lpstr>
      <vt:lpstr>Kenmerken van boulimia nervosa </vt:lpstr>
      <vt:lpstr>Kenmerken Binge Eating Disorder </vt:lpstr>
      <vt:lpstr>Kenmerken: avoidant/restrictive food intake disorder: ARFID).</vt:lpstr>
      <vt:lpstr>Wat kun je vinden over orthorexia nervosa? </vt:lpstr>
      <vt:lpstr>Pilates</vt:lpstr>
      <vt:lpstr>Gedragsverandering </vt:lpstr>
      <vt:lpstr>Even terug naar het ANGELO Raamwerk 2 niveaus 4 factoren</vt:lpstr>
      <vt:lpstr>Grondvormen van gezondheidsvoorlichting</vt:lpstr>
      <vt:lpstr>Gezondheidsvoorlichting</vt:lpstr>
      <vt:lpstr>Kijk eens naar de voorlichting omtrent Corona</vt:lpstr>
      <vt:lpstr>Gezondheidsvoorlichting en- opvoeding GVO</vt:lpstr>
      <vt:lpstr>Gedragsverandersmodellen</vt:lpstr>
      <vt:lpstr>Stap 2: Gedragsdeterminaten ofwel welke factoren bepalen het gedrag</vt:lpstr>
      <vt:lpstr>ASE model </vt:lpstr>
      <vt:lpstr>Stap 3: Interventies</vt:lpstr>
      <vt:lpstr>Stap 4: Evaluatie</vt:lpstr>
      <vt:lpstr>Opdracht gezondheidskundige analyse overgewicht bij kinderen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Lifestyle Ondervoeding, ondergewicht, overgewicht en gedragsverandering</dc:title>
  <dc:creator>Mariska de Rouw</dc:creator>
  <cp:lastModifiedBy>Mariska de Rouw</cp:lastModifiedBy>
  <cp:revision>2</cp:revision>
  <dcterms:created xsi:type="dcterms:W3CDTF">2021-03-16T07:35:42Z</dcterms:created>
  <dcterms:modified xsi:type="dcterms:W3CDTF">2021-03-16T08:00:58Z</dcterms:modified>
</cp:coreProperties>
</file>